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0" r:id="rId2"/>
    <p:sldId id="282" r:id="rId3"/>
    <p:sldId id="283" r:id="rId4"/>
    <p:sldId id="284" r:id="rId5"/>
    <p:sldId id="302" r:id="rId6"/>
    <p:sldId id="285" r:id="rId7"/>
    <p:sldId id="325" r:id="rId8"/>
    <p:sldId id="287" r:id="rId9"/>
    <p:sldId id="288" r:id="rId10"/>
    <p:sldId id="312" r:id="rId11"/>
    <p:sldId id="324" r:id="rId12"/>
    <p:sldId id="301" r:id="rId13"/>
    <p:sldId id="327" r:id="rId14"/>
    <p:sldId id="329" r:id="rId15"/>
    <p:sldId id="330" r:id="rId16"/>
    <p:sldId id="315" r:id="rId17"/>
    <p:sldId id="303" r:id="rId18"/>
    <p:sldId id="306" r:id="rId19"/>
    <p:sldId id="318" r:id="rId20"/>
    <p:sldId id="319" r:id="rId21"/>
    <p:sldId id="308" r:id="rId22"/>
    <p:sldId id="331" r:id="rId23"/>
    <p:sldId id="316" r:id="rId24"/>
    <p:sldId id="289" r:id="rId25"/>
    <p:sldId id="333" r:id="rId26"/>
    <p:sldId id="332" r:id="rId27"/>
    <p:sldId id="334" r:id="rId28"/>
    <p:sldId id="336" r:id="rId29"/>
    <p:sldId id="337" r:id="rId30"/>
    <p:sldId id="321" r:id="rId31"/>
    <p:sldId id="338" r:id="rId32"/>
    <p:sldId id="344" r:id="rId33"/>
    <p:sldId id="351" r:id="rId34"/>
    <p:sldId id="345" r:id="rId35"/>
    <p:sldId id="352" r:id="rId36"/>
    <p:sldId id="346" r:id="rId37"/>
    <p:sldId id="347" r:id="rId38"/>
    <p:sldId id="348" r:id="rId39"/>
    <p:sldId id="349" r:id="rId40"/>
    <p:sldId id="353" r:id="rId41"/>
    <p:sldId id="354" r:id="rId42"/>
    <p:sldId id="350" r:id="rId43"/>
    <p:sldId id="355" r:id="rId44"/>
    <p:sldId id="339" r:id="rId45"/>
    <p:sldId id="340" r:id="rId46"/>
    <p:sldId id="341" r:id="rId47"/>
    <p:sldId id="342" r:id="rId48"/>
    <p:sldId id="356" r:id="rId49"/>
    <p:sldId id="343" r:id="rId50"/>
    <p:sldId id="323" r:id="rId51"/>
    <p:sldId id="291" r:id="rId52"/>
    <p:sldId id="322" r:id="rId53"/>
    <p:sldId id="270" r:id="rId5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B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64005" autoAdjust="0"/>
  </p:normalViewPr>
  <p:slideViewPr>
    <p:cSldViewPr snapToGrid="0" snapToObjects="1">
      <p:cViewPr varScale="1">
        <p:scale>
          <a:sx n="44" d="100"/>
          <a:sy n="44" d="100"/>
        </p:scale>
        <p:origin x="1184" y="3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94D834-3710-1540-AC7B-6B1395A06C1C}" type="datetimeFigureOut">
              <a:rPr lang="en-US" smtClean="0"/>
              <a:t>8/2/2016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03E4D2-938B-784F-9A8C-ECC71390BB69}" type="slidenum">
              <a:rPr lang="en-US" smtClean="0"/>
              <a:t>‹#›</a:t>
            </a:fld>
            <a:endParaRPr lang="en-US"/>
          </a:p>
        </p:txBody>
      </p:sp>
    </p:spTree>
    <p:extLst>
      <p:ext uri="{BB962C8B-B14F-4D97-AF65-F5344CB8AC3E}">
        <p14:creationId xmlns:p14="http://schemas.microsoft.com/office/powerpoint/2010/main" val="398119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12814-2680-4F3F-84EB-5C7D7E85CDEE}" type="datetimeFigureOut">
              <a:rPr lang="en-US" smtClean="0"/>
              <a:t>8/2/2016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AE177-E307-4275-B361-78CEF203836E}" type="slidenum">
              <a:rPr lang="en-US" smtClean="0"/>
              <a:t>‹#›</a:t>
            </a:fld>
            <a:endParaRPr lang="en-US"/>
          </a:p>
        </p:txBody>
      </p:sp>
    </p:spTree>
    <p:extLst>
      <p:ext uri="{BB962C8B-B14F-4D97-AF65-F5344CB8AC3E}">
        <p14:creationId xmlns:p14="http://schemas.microsoft.com/office/powerpoint/2010/main" val="215806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AE177-E307-4275-B361-78CEF203836E}" type="slidenum">
              <a:rPr lang="en-US" smtClean="0"/>
              <a:t>2</a:t>
            </a:fld>
            <a:endParaRPr lang="en-US"/>
          </a:p>
        </p:txBody>
      </p:sp>
    </p:spTree>
    <p:extLst>
      <p:ext uri="{BB962C8B-B14F-4D97-AF65-F5344CB8AC3E}">
        <p14:creationId xmlns:p14="http://schemas.microsoft.com/office/powerpoint/2010/main" val="7891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emphasizes the importance of unit tests. They’re the first type of validation after making sure the code compiles.</a:t>
            </a:r>
            <a:r>
              <a:rPr lang="en-US" baseline="0" dirty="0"/>
              <a:t> </a:t>
            </a:r>
            <a:r>
              <a:rPr lang="en-US" dirty="0"/>
              <a:t>Basically, if something can be tested in a unit test, it should be, since unit tests are quick,</a:t>
            </a:r>
            <a:r>
              <a:rPr lang="en-US" baseline="0" dirty="0"/>
              <a:t> automated, and easy to run.</a:t>
            </a:r>
            <a:endParaRPr lang="en-US" dirty="0"/>
          </a:p>
        </p:txBody>
      </p:sp>
      <p:sp>
        <p:nvSpPr>
          <p:cNvPr id="4" name="Slide Number Placeholder 3"/>
          <p:cNvSpPr>
            <a:spLocks noGrp="1"/>
          </p:cNvSpPr>
          <p:nvPr>
            <p:ph type="sldNum" sz="quarter" idx="10"/>
          </p:nvPr>
        </p:nvSpPr>
        <p:spPr/>
        <p:txBody>
          <a:bodyPr/>
          <a:lstStyle/>
          <a:p>
            <a:fld id="{BBBAE177-E307-4275-B361-78CEF203836E}" type="slidenum">
              <a:rPr lang="en-US" smtClean="0"/>
              <a:t>3</a:t>
            </a:fld>
            <a:endParaRPr lang="en-US"/>
          </a:p>
        </p:txBody>
      </p:sp>
    </p:spTree>
    <p:extLst>
      <p:ext uri="{BB962C8B-B14F-4D97-AF65-F5344CB8AC3E}">
        <p14:creationId xmlns:p14="http://schemas.microsoft.com/office/powerpoint/2010/main" val="4159862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Unable to run the tests locally</a:t>
            </a:r>
          </a:p>
          <a:p>
            <a:pPr marL="171450" indent="-171450">
              <a:buFont typeface="Arial" panose="020B0604020202020204" pitchFamily="34" charset="0"/>
              <a:buChar char="•"/>
            </a:pPr>
            <a:r>
              <a:rPr lang="en-US" dirty="0"/>
              <a:t>Unable to run tests during the course of normal development</a:t>
            </a:r>
          </a:p>
          <a:p>
            <a:pPr marL="171450" indent="-171450">
              <a:buFont typeface="Arial" panose="020B0604020202020204" pitchFamily="34" charset="0"/>
              <a:buChar char="•"/>
            </a:pPr>
            <a:r>
              <a:rPr lang="en-US" dirty="0"/>
              <a:t>Unable</a:t>
            </a:r>
            <a:r>
              <a:rPr lang="en-US" baseline="0" dirty="0"/>
              <a:t> to run all the tests as a </a:t>
            </a:r>
            <a:r>
              <a:rPr lang="en-US" baseline="0" dirty="0" err="1"/>
              <a:t>precommit</a:t>
            </a:r>
            <a:r>
              <a:rPr lang="en-US" baseline="0" dirty="0"/>
              <a:t> check</a:t>
            </a:r>
          </a:p>
          <a:p>
            <a:pPr marL="171450" indent="-171450">
              <a:buFont typeface="Arial" panose="020B0604020202020204" pitchFamily="34" charset="0"/>
              <a:buChar char="•"/>
            </a:pPr>
            <a:r>
              <a:rPr lang="en-US" baseline="0" dirty="0" err="1"/>
              <a:t>Sharding</a:t>
            </a:r>
            <a:r>
              <a:rPr lang="en-US" baseline="0" dirty="0"/>
              <a:t> the tests across multiple Jenkins jobs for coarse parallelism</a:t>
            </a:r>
          </a:p>
        </p:txBody>
      </p:sp>
      <p:sp>
        <p:nvSpPr>
          <p:cNvPr id="4" name="Slide Number Placeholder 3"/>
          <p:cNvSpPr>
            <a:spLocks noGrp="1"/>
          </p:cNvSpPr>
          <p:nvPr>
            <p:ph type="sldNum" sz="quarter" idx="10"/>
          </p:nvPr>
        </p:nvSpPr>
        <p:spPr/>
        <p:txBody>
          <a:bodyPr/>
          <a:lstStyle/>
          <a:p>
            <a:fld id="{BBBAE177-E307-4275-B361-78CEF203836E}" type="slidenum">
              <a:rPr lang="en-US" smtClean="0"/>
              <a:t>5</a:t>
            </a:fld>
            <a:endParaRPr lang="en-US"/>
          </a:p>
        </p:txBody>
      </p:sp>
    </p:spTree>
    <p:extLst>
      <p:ext uri="{BB962C8B-B14F-4D97-AF65-F5344CB8AC3E}">
        <p14:creationId xmlns:p14="http://schemas.microsoft.com/office/powerpoint/2010/main" val="4734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get promoted with failing tests. Nightly run picks up the failures, and</a:t>
            </a:r>
            <a:r>
              <a:rPr lang="en-US" baseline="0" dirty="0"/>
              <a:t> </a:t>
            </a:r>
            <a:r>
              <a:rPr lang="en-US" dirty="0"/>
              <a:t>requires a revert or a follow-on fix. Meanwhile,</a:t>
            </a:r>
            <a:r>
              <a:rPr lang="en-US" baseline="0" dirty="0"/>
              <a:t> forward progress is delayed.</a:t>
            </a:r>
          </a:p>
          <a:p>
            <a:endParaRPr lang="en-US" baseline="0" dirty="0"/>
          </a:p>
          <a:p>
            <a:r>
              <a:rPr lang="en-US" baseline="0" dirty="0"/>
              <a:t>Hadoop, as a very complex, concurrent system, is also very prone to flaky tests. It’s common for tests to assume a certain ordering of events, or for things to happen within a certain time bound. When those assumptions are violated, the test fails. These timing conditions might only occur 1% of the time, but with a large enough test suite, it means that basically every test run will see at least one flaky test fail, failing the entire test run. This is something we see on upstream Hadoop </a:t>
            </a:r>
            <a:r>
              <a:rPr lang="en-US" baseline="0" dirty="0" err="1"/>
              <a:t>precommit</a:t>
            </a:r>
            <a:r>
              <a:rPr lang="en-US" baseline="0" dirty="0"/>
              <a:t>. A test suite that never passes really destroys confidence in the test suite.</a:t>
            </a:r>
          </a:p>
          <a:p>
            <a:endParaRPr lang="en-US" baseline="0" dirty="0"/>
          </a:p>
          <a:p>
            <a:r>
              <a:rPr lang="en-US" baseline="0" dirty="0"/>
              <a:t>As a result, finding and fixing flaky tests is one of the best things a developer can do, but it’s also a very tedious process. Often times, fixing a flaky test is an iterative process, where you might add some log messages and then re-run it to get more information. So, if the test only fails 1% of the time, that means we’re looping the test locally hundreds of times between while we’re gathering information and testing a fix.</a:t>
            </a:r>
            <a:endParaRPr lang="en-US" dirty="0"/>
          </a:p>
        </p:txBody>
      </p:sp>
      <p:sp>
        <p:nvSpPr>
          <p:cNvPr id="4" name="Slide Number Placeholder 3"/>
          <p:cNvSpPr>
            <a:spLocks noGrp="1"/>
          </p:cNvSpPr>
          <p:nvPr>
            <p:ph type="sldNum" sz="quarter" idx="10"/>
          </p:nvPr>
        </p:nvSpPr>
        <p:spPr/>
        <p:txBody>
          <a:bodyPr/>
          <a:lstStyle/>
          <a:p>
            <a:fld id="{BBBAE177-E307-4275-B361-78CEF203836E}" type="slidenum">
              <a:rPr lang="en-US" smtClean="0"/>
              <a:t>7</a:t>
            </a:fld>
            <a:endParaRPr lang="en-US"/>
          </a:p>
        </p:txBody>
      </p:sp>
    </p:spTree>
    <p:extLst>
      <p:ext uri="{BB962C8B-B14F-4D97-AF65-F5344CB8AC3E}">
        <p14:creationId xmlns:p14="http://schemas.microsoft.com/office/powerpoint/2010/main" val="11445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leads to a negative mentality where developers start treating</a:t>
            </a:r>
            <a:r>
              <a:rPr lang="en-US" baseline="0" dirty="0"/>
              <a:t> the test suite as a burden. This is the exact opposite mentality we want to be encouraging in a quality-first engineering culture! Again, unit tests are our first line of defense against introducing new software defects. We want to be running the test suite as much as possible during both development and validation. Not trying to find ways around it.</a:t>
            </a:r>
            <a:endParaRPr lang="en-US" dirty="0"/>
          </a:p>
        </p:txBody>
      </p:sp>
      <p:sp>
        <p:nvSpPr>
          <p:cNvPr id="4" name="Slide Number Placeholder 3"/>
          <p:cNvSpPr>
            <a:spLocks noGrp="1"/>
          </p:cNvSpPr>
          <p:nvPr>
            <p:ph type="sldNum" sz="quarter" idx="10"/>
          </p:nvPr>
        </p:nvSpPr>
        <p:spPr/>
        <p:txBody>
          <a:bodyPr/>
          <a:lstStyle/>
          <a:p>
            <a:fld id="{BBBAE177-E307-4275-B361-78CEF203836E}" type="slidenum">
              <a:rPr lang="en-US" smtClean="0"/>
              <a:t>8</a:t>
            </a:fld>
            <a:endParaRPr lang="en-US"/>
          </a:p>
        </p:txBody>
      </p:sp>
    </p:spTree>
    <p:extLst>
      <p:ext uri="{BB962C8B-B14F-4D97-AF65-F5344CB8AC3E}">
        <p14:creationId xmlns:p14="http://schemas.microsoft.com/office/powerpoint/2010/main" val="426395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AE177-E307-4275-B361-78CEF203836E}" type="slidenum">
              <a:rPr lang="en-US" smtClean="0"/>
              <a:t>25</a:t>
            </a:fld>
            <a:endParaRPr lang="en-US"/>
          </a:p>
        </p:txBody>
      </p:sp>
    </p:spTree>
    <p:extLst>
      <p:ext uri="{BB962C8B-B14F-4D97-AF65-F5344CB8AC3E}">
        <p14:creationId xmlns:p14="http://schemas.microsoft.com/office/powerpoint/2010/main" val="281736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I’ve presented a new open-source distributed testing framework</a:t>
            </a:r>
            <a:r>
              <a:rPr lang="en-US" baseline="0" dirty="0"/>
              <a:t> already in use by multiple teams at Cloudera, which can be generalized to any software project. This distributed testing framework has reinvigorated the unit test suite as a useful developer tool, and has opened up brand new developer workflows: making it much easier to debug flaky tests, as well as having the freedom to add long-running system and fuzz tests without having to worry about increasing the runtime of the test suite.</a:t>
            </a:r>
          </a:p>
          <a:p>
            <a:endParaRPr lang="en-US" baseline="0" dirty="0"/>
          </a:p>
          <a:p>
            <a:r>
              <a:rPr lang="en-US" baseline="0" dirty="0"/>
              <a:t>Finally, I’d like to repeat something I said at the beginning of the presentation. Unit tests are the first line of defense against introducing new software defects. Thus, a fast, easy-to-use test suite leads to both happier software and happier developers.</a:t>
            </a:r>
          </a:p>
        </p:txBody>
      </p:sp>
      <p:sp>
        <p:nvSpPr>
          <p:cNvPr id="4" name="Slide Number Placeholder 3"/>
          <p:cNvSpPr>
            <a:spLocks noGrp="1"/>
          </p:cNvSpPr>
          <p:nvPr>
            <p:ph type="sldNum" sz="quarter" idx="10"/>
          </p:nvPr>
        </p:nvSpPr>
        <p:spPr/>
        <p:txBody>
          <a:bodyPr/>
          <a:lstStyle/>
          <a:p>
            <a:fld id="{BBBAE177-E307-4275-B361-78CEF203836E}" type="slidenum">
              <a:rPr lang="en-US" smtClean="0"/>
              <a:t>51</a:t>
            </a:fld>
            <a:endParaRPr lang="en-US"/>
          </a:p>
        </p:txBody>
      </p:sp>
    </p:spTree>
    <p:extLst>
      <p:ext uri="{BB962C8B-B14F-4D97-AF65-F5344CB8AC3E}">
        <p14:creationId xmlns:p14="http://schemas.microsoft.com/office/powerpoint/2010/main" val="82391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chorCtr="0">
            <a:noAutofit/>
          </a:bodyPr>
          <a:lstStyle>
            <a:lvl1pPr>
              <a:lnSpc>
                <a:spcPct val="80000"/>
              </a:lnSpc>
              <a:defRPr sz="4400">
                <a:solidFill>
                  <a:schemeClr val="tx2"/>
                </a:solidFill>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userDrawn="1"/>
        </p:nvGrpSpPr>
        <p:grpSpPr>
          <a:xfrm>
            <a:off x="8176895" y="911996"/>
            <a:ext cx="3743609" cy="5946004"/>
            <a:chOff x="8176895" y="950096"/>
            <a:chExt cx="3743609" cy="5946004"/>
          </a:xfrm>
        </p:grpSpPr>
        <p:grpSp>
          <p:nvGrpSpPr>
            <p:cNvPr id="20" name="Group 4"/>
            <p:cNvGrpSpPr>
              <a:grpSpLocks noChangeAspect="1"/>
            </p:cNvGrpSpPr>
            <p:nvPr userDrawn="1"/>
          </p:nvGrpSpPr>
          <p:grpSpPr bwMode="auto">
            <a:xfrm>
              <a:off x="8176895" y="950096"/>
              <a:ext cx="3743609" cy="5946004"/>
              <a:chOff x="4362" y="359"/>
              <a:chExt cx="4037" cy="6412"/>
            </a:xfrm>
          </p:grpSpPr>
          <p:sp>
            <p:nvSpPr>
              <p:cNvPr id="21" name="Freeform 20"/>
              <p:cNvSpPr>
                <a:spLocks noEditPoints="1"/>
              </p:cNvSpPr>
              <p:nvPr userDrawn="1"/>
            </p:nvSpPr>
            <p:spPr bwMode="auto">
              <a:xfrm>
                <a:off x="4840" y="1791"/>
                <a:ext cx="1168" cy="1168"/>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4362" y="3066"/>
                <a:ext cx="1168" cy="1168"/>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rgbClr val="008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5318" y="2778"/>
                <a:ext cx="201" cy="87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6755" y="948"/>
                <a:ext cx="201" cy="222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4840" y="2379"/>
                <a:ext cx="201" cy="79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5318" y="3655"/>
                <a:ext cx="201" cy="311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7711" y="2858"/>
                <a:ext cx="201" cy="3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8189" y="2379"/>
                <a:ext cx="201" cy="437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3"/>
              <p:cNvSpPr>
                <a:spLocks noChangeArrowheads="1"/>
              </p:cNvSpPr>
              <p:nvPr userDrawn="1"/>
            </p:nvSpPr>
            <p:spPr bwMode="auto">
              <a:xfrm>
                <a:off x="6755" y="4133"/>
                <a:ext cx="201" cy="26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7233" y="2379"/>
                <a:ext cx="201" cy="127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7233" y="3655"/>
                <a:ext cx="201" cy="3116"/>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5796" y="948"/>
                <a:ext cx="201" cy="14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7222" y="1800"/>
                <a:ext cx="1177" cy="115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5827" y="1426"/>
                <a:ext cx="649" cy="5332"/>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6476" y="3066"/>
                <a:ext cx="958" cy="1168"/>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5796" y="359"/>
                <a:ext cx="1169" cy="1169"/>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4362" y="3066"/>
                <a:ext cx="956" cy="3705"/>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5318" y="3412"/>
                <a:ext cx="201" cy="485"/>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5796" y="2379"/>
                <a:ext cx="201" cy="43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5796" y="2137"/>
                <a:ext cx="212" cy="485"/>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p:cNvSpPr/>
            <p:nvPr userDrawn="1"/>
          </p:nvSpPr>
          <p:spPr>
            <a:xfrm>
              <a:off x="9693070" y="3412067"/>
              <a:ext cx="258724" cy="7323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4" name="Freeform 23"/>
            <p:cNvSpPr>
              <a:spLocks/>
            </p:cNvSpPr>
            <p:nvPr userDrawn="1"/>
          </p:nvSpPr>
          <p:spPr bwMode="auto">
            <a:xfrm flipH="1">
              <a:off x="9954042" y="3776736"/>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4069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LINES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a:t>Click to edit Master title style</a:t>
            </a:r>
          </a:p>
        </p:txBody>
      </p:sp>
      <p:sp>
        <p:nvSpPr>
          <p:cNvPr id="4" name="Text Placeholder 3"/>
          <p:cNvSpPr>
            <a:spLocks noGrp="1"/>
          </p:cNvSpPr>
          <p:nvPr>
            <p:ph type="body" sz="quarter" idx="10"/>
          </p:nvPr>
        </p:nvSpPr>
        <p:spPr>
          <a:xfrm>
            <a:off x="379413" y="1803400"/>
            <a:ext cx="11313560" cy="443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87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37941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20657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p:cNvSpPr>
            <a:spLocks noGrp="1"/>
          </p:cNvSpPr>
          <p:nvPr>
            <p:ph type="title"/>
          </p:nvPr>
        </p:nvSpPr>
        <p:spPr>
          <a:xfrm>
            <a:off x="365760" y="457200"/>
            <a:ext cx="11313561" cy="792162"/>
          </a:xfrm>
          <a:prstGeom prst="rect">
            <a:avLst/>
          </a:prstGeom>
        </p:spPr>
        <p:txBody>
          <a:bodyPr vert="horz" lIns="91440" tIns="45720" rIns="91440" bIns="4572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955763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Images">
    <p:spTree>
      <p:nvGrpSpPr>
        <p:cNvPr id="1" name=""/>
        <p:cNvGrpSpPr/>
        <p:nvPr/>
      </p:nvGrpSpPr>
      <p:grpSpPr>
        <a:xfrm>
          <a:off x="0" y="0"/>
          <a:ext cx="0" cy="0"/>
          <a:chOff x="0" y="0"/>
          <a:chExt cx="0" cy="0"/>
        </a:xfrm>
      </p:grpSpPr>
      <p:sp>
        <p:nvSpPr>
          <p:cNvPr id="10" name="Title 1"/>
          <p:cNvSpPr>
            <a:spLocks noGrp="1"/>
          </p:cNvSpPr>
          <p:nvPr>
            <p:ph type="title"/>
          </p:nvPr>
        </p:nvSpPr>
        <p:spPr>
          <a:xfrm>
            <a:off x="365760" y="457200"/>
            <a:ext cx="11313561" cy="792162"/>
          </a:xfrm>
        </p:spPr>
        <p:txBody>
          <a:bodyPr anchor="t"/>
          <a:lstStyle/>
          <a:p>
            <a:r>
              <a:rPr lang="en-US"/>
              <a:t>Click to edit Master title style</a:t>
            </a:r>
            <a:endParaRPr lang="en-US" dirty="0"/>
          </a:p>
        </p:txBody>
      </p:sp>
      <p:sp>
        <p:nvSpPr>
          <p:cNvPr id="11" name="Text Placeholder 7"/>
          <p:cNvSpPr>
            <a:spLocks noGrp="1"/>
          </p:cNvSpPr>
          <p:nvPr>
            <p:ph type="body" sz="quarter" idx="13"/>
          </p:nvPr>
        </p:nvSpPr>
        <p:spPr>
          <a:xfrm>
            <a:off x="379412" y="4635500"/>
            <a:ext cx="3532187" cy="1503366"/>
          </a:xfrm>
        </p:spPr>
        <p:txBody>
          <a:bodyPr>
            <a:noAutofit/>
          </a:bodyPr>
          <a:lstStyle>
            <a:lvl1pPr marL="0" indent="0">
              <a:buNone/>
              <a:defRPr sz="2000">
                <a:solidFill>
                  <a:schemeClr val="bg2">
                    <a:lumMod val="25000"/>
                  </a:schemeClr>
                </a:solidFill>
              </a:defRPr>
            </a:lvl1pPr>
          </a:lstStyle>
          <a:p>
            <a:pPr lvl="0"/>
            <a:r>
              <a:rPr lang="en-US"/>
              <a:t>Click to edit Master text styles</a:t>
            </a:r>
          </a:p>
        </p:txBody>
      </p:sp>
      <p:sp>
        <p:nvSpPr>
          <p:cNvPr id="12" name="Text Placeholder 7"/>
          <p:cNvSpPr>
            <a:spLocks noGrp="1"/>
          </p:cNvSpPr>
          <p:nvPr>
            <p:ph type="body" sz="quarter" idx="14"/>
          </p:nvPr>
        </p:nvSpPr>
        <p:spPr>
          <a:xfrm>
            <a:off x="4270099" y="4635500"/>
            <a:ext cx="3532187" cy="1503366"/>
          </a:xfrm>
        </p:spPr>
        <p:txBody>
          <a:bodyPr>
            <a:noAutofit/>
          </a:bodyPr>
          <a:lstStyle>
            <a:lvl1pPr marL="0" indent="0">
              <a:buNone/>
              <a:defRPr sz="2000">
                <a:solidFill>
                  <a:schemeClr val="bg2">
                    <a:lumMod val="25000"/>
                  </a:schemeClr>
                </a:solidFill>
              </a:defRPr>
            </a:lvl1pPr>
          </a:lstStyle>
          <a:p>
            <a:pPr lvl="0"/>
            <a:r>
              <a:rPr lang="en-US"/>
              <a:t>Click to edit Master text styles</a:t>
            </a:r>
          </a:p>
        </p:txBody>
      </p:sp>
      <p:sp>
        <p:nvSpPr>
          <p:cNvPr id="13" name="Text Placeholder 7"/>
          <p:cNvSpPr>
            <a:spLocks noGrp="1"/>
          </p:cNvSpPr>
          <p:nvPr>
            <p:ph type="body" sz="quarter" idx="15"/>
          </p:nvPr>
        </p:nvSpPr>
        <p:spPr>
          <a:xfrm>
            <a:off x="8160786" y="4635500"/>
            <a:ext cx="3532187" cy="1503366"/>
          </a:xfrm>
        </p:spPr>
        <p:txBody>
          <a:bodyPr>
            <a:noAutofit/>
          </a:bodyPr>
          <a:lstStyle>
            <a:lvl1pPr marL="0" indent="0">
              <a:buNone/>
              <a:defRPr sz="2000">
                <a:solidFill>
                  <a:schemeClr val="bg2">
                    <a:lumMod val="25000"/>
                  </a:schemeClr>
                </a:solidFill>
              </a:defRPr>
            </a:lvl1pPr>
          </a:lstStyle>
          <a:p>
            <a:pPr lvl="0"/>
            <a:r>
              <a:rPr lang="en-US"/>
              <a:t>Click to edit Master text styles</a:t>
            </a:r>
          </a:p>
        </p:txBody>
      </p:sp>
      <p:sp>
        <p:nvSpPr>
          <p:cNvPr id="14" name="Text Placeholder 7"/>
          <p:cNvSpPr>
            <a:spLocks noGrp="1"/>
          </p:cNvSpPr>
          <p:nvPr>
            <p:ph type="body" sz="quarter" idx="16"/>
          </p:nvPr>
        </p:nvSpPr>
        <p:spPr>
          <a:xfrm>
            <a:off x="379412" y="4254500"/>
            <a:ext cx="3532187" cy="419100"/>
          </a:xfrm>
        </p:spPr>
        <p:txBody>
          <a:bodyPr>
            <a:noAutofit/>
          </a:bodyPr>
          <a:lstStyle>
            <a:lvl1pPr marL="0" indent="0">
              <a:buNone/>
              <a:defRPr sz="2200" b="0" i="0">
                <a:solidFill>
                  <a:schemeClr val="tx2"/>
                </a:solidFill>
                <a:latin typeface="+mj-lt"/>
                <a:cs typeface="Calibri"/>
              </a:defRPr>
            </a:lvl1pPr>
          </a:lstStyle>
          <a:p>
            <a:pPr lvl="0"/>
            <a:r>
              <a:rPr lang="en-US"/>
              <a:t>Click to edit Master text styles</a:t>
            </a:r>
          </a:p>
        </p:txBody>
      </p:sp>
      <p:sp>
        <p:nvSpPr>
          <p:cNvPr id="15" name="Text Placeholder 7"/>
          <p:cNvSpPr>
            <a:spLocks noGrp="1"/>
          </p:cNvSpPr>
          <p:nvPr>
            <p:ph type="body" sz="quarter" idx="17"/>
          </p:nvPr>
        </p:nvSpPr>
        <p:spPr>
          <a:xfrm>
            <a:off x="4270099"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a:t>Click to edit Master text styles</a:t>
            </a:r>
          </a:p>
        </p:txBody>
      </p:sp>
      <p:sp>
        <p:nvSpPr>
          <p:cNvPr id="16" name="Text Placeholder 7"/>
          <p:cNvSpPr>
            <a:spLocks noGrp="1"/>
          </p:cNvSpPr>
          <p:nvPr>
            <p:ph type="body" sz="quarter" idx="18"/>
          </p:nvPr>
        </p:nvSpPr>
        <p:spPr>
          <a:xfrm>
            <a:off x="8160786"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a:t>Click to edit Master text styles</a:t>
            </a:r>
          </a:p>
        </p:txBody>
      </p:sp>
      <p:sp>
        <p:nvSpPr>
          <p:cNvPr id="17" name="Picture Placeholder 16"/>
          <p:cNvSpPr>
            <a:spLocks noGrp="1"/>
          </p:cNvSpPr>
          <p:nvPr>
            <p:ph type="pic" sz="quarter" idx="19"/>
          </p:nvPr>
        </p:nvSpPr>
        <p:spPr>
          <a:xfrm>
            <a:off x="379412" y="1447801"/>
            <a:ext cx="3532187" cy="2590799"/>
          </a:xfrm>
        </p:spPr>
        <p:txBody>
          <a:bodyPr/>
          <a:lstStyle/>
          <a:p>
            <a:r>
              <a:rPr lang="en-US"/>
              <a:t>Click icon to add picture</a:t>
            </a:r>
            <a:endParaRPr lang="en-US" dirty="0"/>
          </a:p>
        </p:txBody>
      </p:sp>
      <p:sp>
        <p:nvSpPr>
          <p:cNvPr id="18" name="Picture Placeholder 16"/>
          <p:cNvSpPr>
            <a:spLocks noGrp="1"/>
          </p:cNvSpPr>
          <p:nvPr>
            <p:ph type="pic" sz="quarter" idx="20"/>
          </p:nvPr>
        </p:nvSpPr>
        <p:spPr>
          <a:xfrm>
            <a:off x="4270099" y="1447801"/>
            <a:ext cx="3532187" cy="2590799"/>
          </a:xfrm>
        </p:spPr>
        <p:txBody>
          <a:bodyPr/>
          <a:lstStyle/>
          <a:p>
            <a:r>
              <a:rPr lang="en-US"/>
              <a:t>Click icon to add picture</a:t>
            </a:r>
            <a:endParaRPr lang="en-US" dirty="0"/>
          </a:p>
        </p:txBody>
      </p:sp>
      <p:sp>
        <p:nvSpPr>
          <p:cNvPr id="19" name="Picture Placeholder 16"/>
          <p:cNvSpPr>
            <a:spLocks noGrp="1"/>
          </p:cNvSpPr>
          <p:nvPr>
            <p:ph type="pic" sz="quarter" idx="21"/>
          </p:nvPr>
        </p:nvSpPr>
        <p:spPr>
          <a:xfrm>
            <a:off x="8160786" y="1447801"/>
            <a:ext cx="3532187" cy="2590799"/>
          </a:xfrm>
        </p:spPr>
        <p:txBody>
          <a:bodyPr/>
          <a:lstStyle/>
          <a:p>
            <a:r>
              <a:rPr lang="en-US"/>
              <a:t>Click icon to add picture</a:t>
            </a:r>
            <a:endParaRPr lang="en-US" dirty="0"/>
          </a:p>
        </p:txBody>
      </p:sp>
    </p:spTree>
    <p:extLst>
      <p:ext uri="{BB962C8B-B14F-4D97-AF65-F5344CB8AC3E}">
        <p14:creationId xmlns:p14="http://schemas.microsoft.com/office/powerpoint/2010/main" val="2986237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p>
            <a:r>
              <a:rPr lang="en-US"/>
              <a:t>Click to edit Master title style</a:t>
            </a:r>
            <a:endParaRPr lang="en-US" dirty="0"/>
          </a:p>
        </p:txBody>
      </p:sp>
    </p:spTree>
    <p:extLst>
      <p:ext uri="{BB962C8B-B14F-4D97-AF65-F5344CB8AC3E}">
        <p14:creationId xmlns:p14="http://schemas.microsoft.com/office/powerpoint/2010/main" val="2329651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lvl1pPr>
              <a:defRPr>
                <a:solidFill>
                  <a:srgbClr val="F5F5F5"/>
                </a:solidFill>
              </a:defRPr>
            </a:lvl1pPr>
          </a:lstStyle>
          <a:p>
            <a:r>
              <a:rPr lang="en-US"/>
              <a:t>Click to edit Master title style</a:t>
            </a:r>
            <a:endParaRPr lang="en-US" dirty="0"/>
          </a:p>
        </p:txBody>
      </p:sp>
      <p:sp>
        <p:nvSpPr>
          <p:cNvPr id="6"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rgbClr val="F5F5F5"/>
              </a:solidFill>
              <a:latin typeface="+mn-lt"/>
              <a:cs typeface="Calibri"/>
            </a:endParaRPr>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7235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BLUE">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79412" y="274638"/>
            <a:ext cx="11313561" cy="792162"/>
          </a:xfrm>
        </p:spPr>
        <p:txBody>
          <a:bodyPr/>
          <a:lstStyle>
            <a:lvl1pPr>
              <a:defRPr>
                <a:solidFill>
                  <a:srgbClr val="F5F5F5"/>
                </a:solidFill>
              </a:defRPr>
            </a:lvl1pPr>
          </a:lstStyle>
          <a:p>
            <a:r>
              <a:rPr lang="en-US"/>
              <a:t>Click to edit Master title style</a:t>
            </a:r>
            <a:endParaRPr lang="en-US" dirty="0"/>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664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Content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64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Content BLUE">
    <p:bg>
      <p:bgPr>
        <a:solidFill>
          <a:schemeClr val="tx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57396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DARK BLUE">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3961023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92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8176895" y="911996"/>
            <a:ext cx="3743609" cy="5946004"/>
            <a:chOff x="8176895" y="950096"/>
            <a:chExt cx="3743609" cy="5946004"/>
          </a:xfrm>
        </p:grpSpPr>
        <p:sp>
          <p:nvSpPr>
            <p:cNvPr id="21" name="Freeform 20"/>
            <p:cNvSpPr>
              <a:spLocks noEditPoints="1"/>
            </p:cNvSpPr>
            <p:nvPr userDrawn="1"/>
          </p:nvSpPr>
          <p:spPr bwMode="auto">
            <a:xfrm>
              <a:off x="8620156" y="2278025"/>
              <a:ext cx="1083115" cy="1083115"/>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8176895" y="3460363"/>
              <a:ext cx="1083115" cy="1083115"/>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9063417" y="3193294"/>
              <a:ext cx="186392" cy="813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10395983" y="1496290"/>
              <a:ext cx="186392" cy="20660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8620156" y="2823291"/>
              <a:ext cx="186392" cy="73907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9063417" y="4006557"/>
              <a:ext cx="186392" cy="28895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11282505" y="3267480"/>
              <a:ext cx="186392" cy="36165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11725766"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10839244" y="2823291"/>
              <a:ext cx="186392" cy="118326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10839244" y="4006557"/>
              <a:ext cx="186392" cy="2889543"/>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9506678" y="1496290"/>
              <a:ext cx="186392" cy="13270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10829043" y="2286370"/>
              <a:ext cx="1091461" cy="107476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9535425" y="1939551"/>
              <a:ext cx="601834" cy="4944494"/>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10137259" y="3460363"/>
              <a:ext cx="888377" cy="1083115"/>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userDrawn="1"/>
          </p:nvSpPr>
          <p:spPr bwMode="auto">
            <a:xfrm>
              <a:off x="9951794" y="3781217"/>
              <a:ext cx="185465" cy="449752"/>
            </a:xfrm>
            <a:custGeom>
              <a:avLst/>
              <a:gdLst>
                <a:gd name="T0" fmla="*/ 200 w 200"/>
                <a:gd name="T1" fmla="*/ 0 h 485"/>
                <a:gd name="T2" fmla="*/ 100 w 200"/>
                <a:gd name="T3" fmla="*/ 101 h 485"/>
                <a:gd name="T4" fmla="*/ 0 w 200"/>
                <a:gd name="T5" fmla="*/ 0 h 485"/>
                <a:gd name="T6" fmla="*/ 0 w 200"/>
                <a:gd name="T7" fmla="*/ 284 h 485"/>
                <a:gd name="T8" fmla="*/ 200 w 200"/>
                <a:gd name="T9" fmla="*/ 485 h 485"/>
                <a:gd name="T10" fmla="*/ 200 w 200"/>
                <a:gd name="T11" fmla="*/ 0 h 485"/>
              </a:gdLst>
              <a:ahLst/>
              <a:cxnLst>
                <a:cxn ang="0">
                  <a:pos x="T0" y="T1"/>
                </a:cxn>
                <a:cxn ang="0">
                  <a:pos x="T2" y="T3"/>
                </a:cxn>
                <a:cxn ang="0">
                  <a:pos x="T4" y="T5"/>
                </a:cxn>
                <a:cxn ang="0">
                  <a:pos x="T6" y="T7"/>
                </a:cxn>
                <a:cxn ang="0">
                  <a:pos x="T8" y="T9"/>
                </a:cxn>
                <a:cxn ang="0">
                  <a:pos x="T10" y="T11"/>
                </a:cxn>
              </a:cxnLst>
              <a:rect l="0" t="0" r="r" b="b"/>
              <a:pathLst>
                <a:path w="200" h="485">
                  <a:moveTo>
                    <a:pt x="200" y="0"/>
                  </a:moveTo>
                  <a:lnTo>
                    <a:pt x="100" y="101"/>
                  </a:lnTo>
                  <a:lnTo>
                    <a:pt x="0" y="0"/>
                  </a:lnTo>
                  <a:lnTo>
                    <a:pt x="0" y="284"/>
                  </a:lnTo>
                  <a:lnTo>
                    <a:pt x="200" y="485"/>
                  </a:lnTo>
                  <a:lnTo>
                    <a:pt x="2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9506678" y="950096"/>
              <a:ext cx="1084042" cy="1084042"/>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8176895" y="3460363"/>
              <a:ext cx="886522" cy="3435737"/>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9063417" y="3781217"/>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9506678"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9506678" y="2598879"/>
              <a:ext cx="196593" cy="449752"/>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userDrawn="1"/>
          </p:nvSpPr>
          <p:spPr>
            <a:xfrm>
              <a:off x="9693070" y="3412067"/>
              <a:ext cx="258724" cy="7323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3"/>
            <p:cNvSpPr>
              <a:spLocks noChangeArrowheads="1"/>
            </p:cNvSpPr>
            <p:nvPr userDrawn="1"/>
          </p:nvSpPr>
          <p:spPr bwMode="auto">
            <a:xfrm>
              <a:off x="10395983" y="4449818"/>
              <a:ext cx="186392" cy="244628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7899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
        <p:nvSpPr>
          <p:cNvPr id="16" name="Rectangle 15"/>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323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904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78861" y="0"/>
            <a:ext cx="810996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19"/>
          <p:cNvSpPr>
            <a:spLocks noGrp="1"/>
          </p:cNvSpPr>
          <p:nvPr>
            <p:ph type="body" sz="quarter" idx="10" hasCustomPrompt="1"/>
          </p:nvPr>
        </p:nvSpPr>
        <p:spPr>
          <a:xfrm>
            <a:off x="396387" y="3439160"/>
            <a:ext cx="3192633" cy="2186940"/>
          </a:xfrm>
        </p:spPr>
        <p:txBody>
          <a:bodyPr anchor="b"/>
          <a:lstStyle>
            <a:lvl1pPr marL="0" indent="0">
              <a:lnSpc>
                <a:spcPct val="90000"/>
              </a:lnSpc>
              <a:buNone/>
              <a:defRPr baseline="0">
                <a:solidFill>
                  <a:schemeClr val="accent5"/>
                </a:solidFill>
              </a:defRPr>
            </a:lvl1pPr>
            <a:lvl2pPr marL="285750" indent="0">
              <a:buNone/>
              <a:defRPr>
                <a:solidFill>
                  <a:schemeClr val="bg2">
                    <a:lumMod val="50000"/>
                  </a:schemeClr>
                </a:solidFill>
              </a:defRPr>
            </a:lvl2pPr>
            <a:lvl3pPr marL="571500" indent="0">
              <a:buNone/>
              <a:defRPr>
                <a:solidFill>
                  <a:schemeClr val="bg2">
                    <a:lumMod val="50000"/>
                  </a:schemeClr>
                </a:solidFill>
              </a:defRPr>
            </a:lvl3pPr>
            <a:lvl4pPr marL="1371600" indent="0">
              <a:buNone/>
              <a:defRPr>
                <a:solidFill>
                  <a:schemeClr val="bg2">
                    <a:lumMod val="50000"/>
                  </a:schemeClr>
                </a:solidFill>
              </a:defRPr>
            </a:lvl4pPr>
            <a:lvl5pPr marL="1828800" indent="0">
              <a:buNone/>
              <a:defRPr>
                <a:solidFill>
                  <a:schemeClr val="bg2">
                    <a:lumMod val="50000"/>
                  </a:schemeClr>
                </a:solidFill>
              </a:defRPr>
            </a:lvl5pPr>
          </a:lstStyle>
          <a:p>
            <a:pPr lvl="0"/>
            <a:r>
              <a:rPr lang="en-US" dirty="0"/>
              <a:t>CASE STUDY Click to add text. To add emphasis to a word or two, it is preferred you use color (i.e. light blue)</a:t>
            </a:r>
          </a:p>
        </p:txBody>
      </p:sp>
    </p:spTree>
    <p:extLst>
      <p:ext uri="{BB962C8B-B14F-4D97-AF65-F5344CB8AC3E}">
        <p14:creationId xmlns:p14="http://schemas.microsoft.com/office/powerpoint/2010/main" val="1366604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ner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06923" y="6032500"/>
            <a:ext cx="1410777" cy="478408"/>
            <a:chOff x="443423" y="6032500"/>
            <a:chExt cx="1410777" cy="478408"/>
          </a:xfrm>
        </p:grpSpPr>
        <p:grpSp>
          <p:nvGrpSpPr>
            <p:cNvPr id="6" name="Group 5"/>
            <p:cNvGrpSpPr/>
            <p:nvPr userDrawn="1"/>
          </p:nvGrpSpPr>
          <p:grpSpPr>
            <a:xfrm>
              <a:off x="443423" y="6165891"/>
              <a:ext cx="1164827" cy="226840"/>
              <a:chOff x="382588" y="4784726"/>
              <a:chExt cx="896938" cy="174625"/>
            </a:xfrm>
            <a:solidFill>
              <a:schemeClr val="tx1"/>
            </a:solidFill>
          </p:grpSpPr>
          <p:sp>
            <p:nvSpPr>
              <p:cNvPr id="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cxnSp>
          <p:nvCxnSpPr>
            <p:cNvPr id="5" name="Straight Connector 4"/>
            <p:cNvCxnSpPr>
              <a:endCxn id="2" idx="3"/>
            </p:cNvCxnSpPr>
            <p:nvPr userDrawn="1"/>
          </p:nvCxnSpPr>
          <p:spPr>
            <a:xfrm>
              <a:off x="1854200" y="6032500"/>
              <a:ext cx="0" cy="478408"/>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7" name="Title 1"/>
          <p:cNvSpPr>
            <a:spLocks noGrp="1"/>
          </p:cNvSpPr>
          <p:nvPr>
            <p:ph type="title" hasCustomPrompt="1"/>
          </p:nvPr>
        </p:nvSpPr>
        <p:spPr>
          <a:xfrm>
            <a:off x="365760" y="457200"/>
            <a:ext cx="11313561" cy="792162"/>
          </a:xfrm>
        </p:spPr>
        <p:txBody>
          <a:bodyPr/>
          <a:lstStyle/>
          <a:p>
            <a:r>
              <a:rPr lang="en-US" dirty="0"/>
              <a:t>Click to edit Master title style - PARTNER</a:t>
            </a:r>
          </a:p>
        </p:txBody>
      </p:sp>
      <p:sp>
        <p:nvSpPr>
          <p:cNvPr id="18" name="Text Placeholder 3"/>
          <p:cNvSpPr>
            <a:spLocks noGrp="1"/>
          </p:cNvSpPr>
          <p:nvPr>
            <p:ph type="body" sz="quarter" idx="10"/>
          </p:nvPr>
        </p:nvSpPr>
        <p:spPr>
          <a:xfrm>
            <a:off x="379413" y="1435100"/>
            <a:ext cx="1131356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34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gue/Quote WHITE">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tx2"/>
                </a:solidFill>
              </a:defRPr>
            </a:lvl1pPr>
          </a:lstStyle>
          <a:p>
            <a:r>
              <a:rPr lang="en-US"/>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19370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gue/Quote BLUE">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gue/Quote DARK BLU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a:t>Click to edit Master title style</a:t>
            </a:r>
            <a:endParaRPr lang="en-US" dirty="0"/>
          </a:p>
        </p:txBody>
      </p:sp>
      <p:sp>
        <p:nvSpPr>
          <p:cNvPr id="4" name="Subtitle 2"/>
          <p:cNvSpPr>
            <a:spLocks noGrp="1"/>
          </p:cNvSpPr>
          <p:nvPr>
            <p:ph type="subTitle" idx="1"/>
          </p:nvPr>
        </p:nvSpPr>
        <p:spPr>
          <a:xfrm>
            <a:off x="435703" y="4675697"/>
            <a:ext cx="8200296" cy="624450"/>
          </a:xfrm>
        </p:spPr>
        <p:txBody>
          <a:bodyPr>
            <a:noAutofit/>
          </a:bodyPr>
          <a:lstStyle>
            <a:lvl1pPr marL="0" indent="0" algn="l">
              <a:buNone/>
              <a:defRPr sz="2600">
                <a:solidFill>
                  <a:schemeClr val="tx2">
                    <a:lumMod val="60000"/>
                    <a:lumOff val="40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740842" y="2971799"/>
            <a:ext cx="5282758" cy="757137"/>
          </a:xfrm>
        </p:spPr>
        <p:txBody>
          <a:bodyPr>
            <a:noAutofit/>
          </a:bodyPr>
          <a:lstStyle>
            <a:lvl1pPr>
              <a:lnSpc>
                <a:spcPct val="80000"/>
              </a:lnSpc>
              <a:defRPr sz="5600">
                <a:solidFill>
                  <a:schemeClr val="tx2"/>
                </a:solidFill>
              </a:defRPr>
            </a:lvl1pPr>
          </a:lstStyle>
          <a:p>
            <a:r>
              <a:rPr lang="en-US" dirty="0"/>
              <a:t>Click to edit style</a:t>
            </a:r>
          </a:p>
        </p:txBody>
      </p:sp>
      <p:grpSp>
        <p:nvGrpSpPr>
          <p:cNvPr id="7" name="Group 6"/>
          <p:cNvGrpSpPr/>
          <p:nvPr userDrawn="1"/>
        </p:nvGrpSpPr>
        <p:grpSpPr>
          <a:xfrm>
            <a:off x="5853510" y="2436319"/>
            <a:ext cx="1633140" cy="318040"/>
            <a:chOff x="382588" y="4784726"/>
            <a:chExt cx="896938" cy="174625"/>
          </a:xfrm>
          <a:solidFill>
            <a:schemeClr val="tx1"/>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36701" y="1308291"/>
            <a:ext cx="3689175" cy="423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 contact info</a:t>
            </a:r>
          </a:p>
        </p:txBody>
      </p:sp>
      <p:sp>
        <p:nvSpPr>
          <p:cNvPr id="20" name="Rectangle 19"/>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4868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tx2"/>
        </a:solidFill>
        <a:effectLst/>
      </p:bgPr>
    </p:bg>
    <p:spTree>
      <p:nvGrpSpPr>
        <p:cNvPr id="1" name=""/>
        <p:cNvGrpSpPr/>
        <p:nvPr/>
      </p:nvGrpSpPr>
      <p:grpSpPr>
        <a:xfrm>
          <a:off x="0" y="0"/>
          <a:ext cx="0" cy="0"/>
          <a:chOff x="0" y="0"/>
          <a:chExt cx="0" cy="0"/>
        </a:xfrm>
      </p:grpSpPr>
      <p:sp>
        <p:nvSpPr>
          <p:cNvPr id="29" name="Title 1"/>
          <p:cNvSpPr>
            <a:spLocks noGrp="1"/>
          </p:cNvSpPr>
          <p:nvPr>
            <p:ph type="ctrTitle" hasCustomPrompt="1"/>
          </p:nvPr>
        </p:nvSpPr>
        <p:spPr>
          <a:xfrm>
            <a:off x="5740842" y="2933700"/>
            <a:ext cx="5282758" cy="797574"/>
          </a:xfrm>
        </p:spPr>
        <p:txBody>
          <a:bodyPr>
            <a:noAutofit/>
          </a:bodyPr>
          <a:lstStyle>
            <a:lvl1pPr>
              <a:lnSpc>
                <a:spcPct val="80000"/>
              </a:lnSpc>
              <a:defRPr sz="5600">
                <a:solidFill>
                  <a:schemeClr val="bg2"/>
                </a:solidFill>
              </a:defRPr>
            </a:lvl1pPr>
          </a:lstStyle>
          <a:p>
            <a:r>
              <a:rPr lang="en-US" dirty="0"/>
              <a:t>Click to edit style</a:t>
            </a:r>
          </a:p>
        </p:txBody>
      </p:sp>
      <p:grpSp>
        <p:nvGrpSpPr>
          <p:cNvPr id="7" name="Group 6"/>
          <p:cNvGrpSpPr/>
          <p:nvPr userDrawn="1"/>
        </p:nvGrpSpPr>
        <p:grpSpPr>
          <a:xfrm>
            <a:off x="5853510" y="2436319"/>
            <a:ext cx="1633140" cy="318040"/>
            <a:chOff x="382588" y="4784726"/>
            <a:chExt cx="896938" cy="174625"/>
          </a:xfrm>
          <a:solidFill>
            <a:schemeClr val="bg2"/>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5"/>
          <p:cNvSpPr>
            <a:spLocks noChangeAspect="1" noEditPoints="1"/>
          </p:cNvSpPr>
          <p:nvPr userDrawn="1"/>
        </p:nvSpPr>
        <p:spPr bwMode="auto">
          <a:xfrm>
            <a:off x="1536701" y="1309687"/>
            <a:ext cx="3684216" cy="4233672"/>
          </a:xfrm>
          <a:custGeom>
            <a:avLst/>
            <a:gdLst>
              <a:gd name="T0" fmla="*/ 38 w 3332"/>
              <a:gd name="T1" fmla="*/ 932 h 3828"/>
              <a:gd name="T2" fmla="*/ 1666 w 3332"/>
              <a:gd name="T3" fmla="*/ 3828 h 3828"/>
              <a:gd name="T4" fmla="*/ 3179 w 3332"/>
              <a:gd name="T5" fmla="*/ 1693 h 3828"/>
              <a:gd name="T6" fmla="*/ 3179 w 3332"/>
              <a:gd name="T7" fmla="*/ 1130 h 3828"/>
              <a:gd name="T8" fmla="*/ 1743 w 3332"/>
              <a:gd name="T9" fmla="*/ 437 h 3828"/>
              <a:gd name="T10" fmla="*/ 2755 w 3332"/>
              <a:gd name="T11" fmla="*/ 1199 h 3828"/>
              <a:gd name="T12" fmla="*/ 2832 w 3332"/>
              <a:gd name="T13" fmla="*/ 1331 h 3828"/>
              <a:gd name="T14" fmla="*/ 2258 w 3332"/>
              <a:gd name="T15" fmla="*/ 1530 h 3828"/>
              <a:gd name="T16" fmla="*/ 1743 w 3332"/>
              <a:gd name="T17" fmla="*/ 2422 h 3828"/>
              <a:gd name="T18" fmla="*/ 1914 w 3332"/>
              <a:gd name="T19" fmla="*/ 1729 h 3828"/>
              <a:gd name="T20" fmla="*/ 2487 w 3332"/>
              <a:gd name="T21" fmla="*/ 1441 h 3828"/>
              <a:gd name="T22" fmla="*/ 1743 w 3332"/>
              <a:gd name="T23" fmla="*/ 2820 h 3828"/>
              <a:gd name="T24" fmla="*/ 1743 w 3332"/>
              <a:gd name="T25" fmla="*/ 746 h 3828"/>
              <a:gd name="T26" fmla="*/ 1743 w 3332"/>
              <a:gd name="T27" fmla="*/ 1232 h 3828"/>
              <a:gd name="T28" fmla="*/ 1743 w 3332"/>
              <a:gd name="T29" fmla="*/ 1541 h 3828"/>
              <a:gd name="T30" fmla="*/ 1590 w 3332"/>
              <a:gd name="T31" fmla="*/ 1409 h 3828"/>
              <a:gd name="T32" fmla="*/ 1380 w 3332"/>
              <a:gd name="T33" fmla="*/ 1795 h 3828"/>
              <a:gd name="T34" fmla="*/ 1114 w 3332"/>
              <a:gd name="T35" fmla="*/ 2943 h 3828"/>
              <a:gd name="T36" fmla="*/ 1036 w 3332"/>
              <a:gd name="T37" fmla="*/ 2368 h 3828"/>
              <a:gd name="T38" fmla="*/ 1036 w 3332"/>
              <a:gd name="T39" fmla="*/ 2191 h 3828"/>
              <a:gd name="T40" fmla="*/ 1074 w 3332"/>
              <a:gd name="T41" fmla="*/ 1530 h 3828"/>
              <a:gd name="T42" fmla="*/ 1457 w 3332"/>
              <a:gd name="T43" fmla="*/ 1309 h 3828"/>
              <a:gd name="T44" fmla="*/ 1457 w 3332"/>
              <a:gd name="T45" fmla="*/ 911 h 3828"/>
              <a:gd name="T46" fmla="*/ 1457 w 3332"/>
              <a:gd name="T47" fmla="*/ 911 h 3828"/>
              <a:gd name="T48" fmla="*/ 1304 w 3332"/>
              <a:gd name="T49" fmla="*/ 1232 h 3828"/>
              <a:gd name="T50" fmla="*/ 540 w 3332"/>
              <a:gd name="T51" fmla="*/ 1043 h 3828"/>
              <a:gd name="T52" fmla="*/ 153 w 3332"/>
              <a:gd name="T53" fmla="*/ 1443 h 3828"/>
              <a:gd name="T54" fmla="*/ 348 w 3332"/>
              <a:gd name="T55" fmla="*/ 1729 h 3828"/>
              <a:gd name="T56" fmla="*/ 347 w 3332"/>
              <a:gd name="T57" fmla="*/ 2030 h 3828"/>
              <a:gd name="T58" fmla="*/ 230 w 3332"/>
              <a:gd name="T59" fmla="*/ 2834 h 3828"/>
              <a:gd name="T60" fmla="*/ 577 w 3332"/>
              <a:gd name="T61" fmla="*/ 2633 h 3828"/>
              <a:gd name="T62" fmla="*/ 500 w 3332"/>
              <a:gd name="T63" fmla="*/ 2500 h 3828"/>
              <a:gd name="T64" fmla="*/ 501 w 3332"/>
              <a:gd name="T65" fmla="*/ 1463 h 3828"/>
              <a:gd name="T66" fmla="*/ 693 w 3332"/>
              <a:gd name="T67" fmla="*/ 955 h 3828"/>
              <a:gd name="T68" fmla="*/ 1457 w 3332"/>
              <a:gd name="T69" fmla="*/ 514 h 3828"/>
              <a:gd name="T70" fmla="*/ 1304 w 3332"/>
              <a:gd name="T71" fmla="*/ 1000 h 3828"/>
              <a:gd name="T72" fmla="*/ 694 w 3332"/>
              <a:gd name="T73" fmla="*/ 1131 h 3828"/>
              <a:gd name="T74" fmla="*/ 961 w 3332"/>
              <a:gd name="T75" fmla="*/ 3031 h 3828"/>
              <a:gd name="T76" fmla="*/ 1114 w 3332"/>
              <a:gd name="T77" fmla="*/ 3120 h 3828"/>
              <a:gd name="T78" fmla="*/ 1459 w 3332"/>
              <a:gd name="T79" fmla="*/ 2921 h 3828"/>
              <a:gd name="T80" fmla="*/ 1189 w 3332"/>
              <a:gd name="T81" fmla="*/ 2368 h 3828"/>
              <a:gd name="T82" fmla="*/ 1457 w 3332"/>
              <a:gd name="T83" fmla="*/ 2125 h 3828"/>
              <a:gd name="T84" fmla="*/ 1533 w 3332"/>
              <a:gd name="T85" fmla="*/ 1839 h 3828"/>
              <a:gd name="T86" fmla="*/ 1743 w 3332"/>
              <a:gd name="T87" fmla="*/ 3619 h 3828"/>
              <a:gd name="T88" fmla="*/ 2012 w 3332"/>
              <a:gd name="T89" fmla="*/ 2841 h 3828"/>
              <a:gd name="T90" fmla="*/ 2550 w 3332"/>
              <a:gd name="T91" fmla="*/ 3153 h 3828"/>
              <a:gd name="T92" fmla="*/ 2509 w 3332"/>
              <a:gd name="T93" fmla="*/ 2952 h 3828"/>
              <a:gd name="T94" fmla="*/ 2165 w 3332"/>
              <a:gd name="T95" fmla="*/ 2753 h 3828"/>
              <a:gd name="T96" fmla="*/ 2832 w 3332"/>
              <a:gd name="T97" fmla="*/ 2589 h 3828"/>
              <a:gd name="T98" fmla="*/ 2720 w 3332"/>
              <a:gd name="T99" fmla="*/ 2135 h 3828"/>
              <a:gd name="T100" fmla="*/ 2832 w 3332"/>
              <a:gd name="T101" fmla="*/ 1894 h 3828"/>
              <a:gd name="T102" fmla="*/ 2908 w 3332"/>
              <a:gd name="T103" fmla="*/ 1110 h 3828"/>
              <a:gd name="T104" fmla="*/ 2985 w 3332"/>
              <a:gd name="T105" fmla="*/ 1982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2" h="3828">
                <a:moveTo>
                  <a:pt x="3332" y="998"/>
                </a:moveTo>
                <a:cubicBezTo>
                  <a:pt x="3332" y="970"/>
                  <a:pt x="3318" y="945"/>
                  <a:pt x="3294" y="932"/>
                </a:cubicBezTo>
                <a:cubicBezTo>
                  <a:pt x="1704" y="14"/>
                  <a:pt x="1704" y="14"/>
                  <a:pt x="1704" y="14"/>
                </a:cubicBezTo>
                <a:cubicBezTo>
                  <a:pt x="1681" y="0"/>
                  <a:pt x="1651" y="0"/>
                  <a:pt x="1628" y="14"/>
                </a:cubicBezTo>
                <a:cubicBezTo>
                  <a:pt x="38" y="932"/>
                  <a:pt x="38" y="932"/>
                  <a:pt x="38" y="932"/>
                </a:cubicBezTo>
                <a:cubicBezTo>
                  <a:pt x="15" y="945"/>
                  <a:pt x="0" y="970"/>
                  <a:pt x="0" y="998"/>
                </a:cubicBezTo>
                <a:cubicBezTo>
                  <a:pt x="0" y="2833"/>
                  <a:pt x="0" y="2833"/>
                  <a:pt x="0" y="2833"/>
                </a:cubicBezTo>
                <a:cubicBezTo>
                  <a:pt x="0" y="2861"/>
                  <a:pt x="14" y="2886"/>
                  <a:pt x="38" y="2900"/>
                </a:cubicBezTo>
                <a:cubicBezTo>
                  <a:pt x="1628" y="3818"/>
                  <a:pt x="1628" y="3818"/>
                  <a:pt x="1628" y="3818"/>
                </a:cubicBezTo>
                <a:cubicBezTo>
                  <a:pt x="1640" y="3824"/>
                  <a:pt x="1653" y="3828"/>
                  <a:pt x="1666" y="3828"/>
                </a:cubicBezTo>
                <a:cubicBezTo>
                  <a:pt x="1679" y="3828"/>
                  <a:pt x="1693" y="3824"/>
                  <a:pt x="1704" y="3818"/>
                </a:cubicBezTo>
                <a:cubicBezTo>
                  <a:pt x="3294" y="2900"/>
                  <a:pt x="3294" y="2900"/>
                  <a:pt x="3294" y="2900"/>
                </a:cubicBezTo>
                <a:cubicBezTo>
                  <a:pt x="3318" y="2886"/>
                  <a:pt x="3332" y="2861"/>
                  <a:pt x="3332" y="2834"/>
                </a:cubicBezTo>
                <a:lnTo>
                  <a:pt x="3332" y="998"/>
                </a:lnTo>
                <a:close/>
                <a:moveTo>
                  <a:pt x="3179" y="1693"/>
                </a:moveTo>
                <a:cubicBezTo>
                  <a:pt x="2985" y="1806"/>
                  <a:pt x="2985" y="1806"/>
                  <a:pt x="2985" y="1806"/>
                </a:cubicBezTo>
                <a:cubicBezTo>
                  <a:pt x="2985" y="1243"/>
                  <a:pt x="2985" y="1243"/>
                  <a:pt x="2985" y="1243"/>
                </a:cubicBezTo>
                <a:cubicBezTo>
                  <a:pt x="2985" y="1243"/>
                  <a:pt x="2985" y="1243"/>
                  <a:pt x="2985" y="1243"/>
                </a:cubicBezTo>
                <a:cubicBezTo>
                  <a:pt x="2985" y="1243"/>
                  <a:pt x="2985" y="1243"/>
                  <a:pt x="2985" y="1243"/>
                </a:cubicBezTo>
                <a:cubicBezTo>
                  <a:pt x="3179" y="1130"/>
                  <a:pt x="3179" y="1130"/>
                  <a:pt x="3179" y="1130"/>
                </a:cubicBezTo>
                <a:lnTo>
                  <a:pt x="3179" y="1693"/>
                </a:lnTo>
                <a:close/>
                <a:moveTo>
                  <a:pt x="1743" y="213"/>
                </a:moveTo>
                <a:cubicBezTo>
                  <a:pt x="2205" y="480"/>
                  <a:pt x="2205" y="480"/>
                  <a:pt x="2205" y="480"/>
                </a:cubicBezTo>
                <a:cubicBezTo>
                  <a:pt x="2010" y="592"/>
                  <a:pt x="2010" y="592"/>
                  <a:pt x="2010" y="592"/>
                </a:cubicBezTo>
                <a:cubicBezTo>
                  <a:pt x="1743" y="437"/>
                  <a:pt x="1743" y="437"/>
                  <a:pt x="1743" y="437"/>
                </a:cubicBezTo>
                <a:lnTo>
                  <a:pt x="1743" y="213"/>
                </a:lnTo>
                <a:close/>
                <a:moveTo>
                  <a:pt x="2564" y="1309"/>
                </a:moveTo>
                <a:cubicBezTo>
                  <a:pt x="1819" y="879"/>
                  <a:pt x="1819" y="879"/>
                  <a:pt x="1819" y="879"/>
                </a:cubicBezTo>
                <a:cubicBezTo>
                  <a:pt x="2010" y="769"/>
                  <a:pt x="2010" y="769"/>
                  <a:pt x="2010" y="769"/>
                </a:cubicBezTo>
                <a:cubicBezTo>
                  <a:pt x="2755" y="1199"/>
                  <a:pt x="2755" y="1199"/>
                  <a:pt x="2755" y="1199"/>
                </a:cubicBezTo>
                <a:lnTo>
                  <a:pt x="2564" y="1309"/>
                </a:lnTo>
                <a:close/>
                <a:moveTo>
                  <a:pt x="2832" y="1331"/>
                </a:moveTo>
                <a:cubicBezTo>
                  <a:pt x="2832" y="1463"/>
                  <a:pt x="2832" y="1463"/>
                  <a:pt x="2832" y="1463"/>
                </a:cubicBezTo>
                <a:cubicBezTo>
                  <a:pt x="2717" y="1397"/>
                  <a:pt x="2717" y="1397"/>
                  <a:pt x="2717" y="1397"/>
                </a:cubicBezTo>
                <a:lnTo>
                  <a:pt x="2832" y="1331"/>
                </a:lnTo>
                <a:close/>
                <a:moveTo>
                  <a:pt x="1821" y="2554"/>
                </a:moveTo>
                <a:cubicBezTo>
                  <a:pt x="2258" y="2302"/>
                  <a:pt x="2258" y="2302"/>
                  <a:pt x="2258" y="2302"/>
                </a:cubicBezTo>
                <a:cubicBezTo>
                  <a:pt x="2282" y="2288"/>
                  <a:pt x="2296" y="2263"/>
                  <a:pt x="2296" y="2235"/>
                </a:cubicBezTo>
                <a:cubicBezTo>
                  <a:pt x="2296" y="1596"/>
                  <a:pt x="2296" y="1596"/>
                  <a:pt x="2296" y="1596"/>
                </a:cubicBezTo>
                <a:cubicBezTo>
                  <a:pt x="2296" y="1569"/>
                  <a:pt x="2282" y="1543"/>
                  <a:pt x="2258" y="1530"/>
                </a:cubicBezTo>
                <a:cubicBezTo>
                  <a:pt x="2163" y="1475"/>
                  <a:pt x="2163" y="1475"/>
                  <a:pt x="2163" y="1475"/>
                </a:cubicBezTo>
                <a:cubicBezTo>
                  <a:pt x="2010" y="1564"/>
                  <a:pt x="2010" y="1564"/>
                  <a:pt x="2010" y="1564"/>
                </a:cubicBezTo>
                <a:cubicBezTo>
                  <a:pt x="2143" y="1640"/>
                  <a:pt x="2143" y="1640"/>
                  <a:pt x="2143" y="1640"/>
                </a:cubicBezTo>
                <a:cubicBezTo>
                  <a:pt x="2143" y="2191"/>
                  <a:pt x="2143" y="2191"/>
                  <a:pt x="2143" y="2191"/>
                </a:cubicBezTo>
                <a:cubicBezTo>
                  <a:pt x="1743" y="2422"/>
                  <a:pt x="1743" y="2422"/>
                  <a:pt x="1743" y="2422"/>
                </a:cubicBezTo>
                <a:cubicBezTo>
                  <a:pt x="1743" y="2202"/>
                  <a:pt x="1743" y="2202"/>
                  <a:pt x="1743" y="2202"/>
                </a:cubicBezTo>
                <a:cubicBezTo>
                  <a:pt x="1914" y="2103"/>
                  <a:pt x="1914" y="2103"/>
                  <a:pt x="1914" y="2103"/>
                </a:cubicBezTo>
                <a:cubicBezTo>
                  <a:pt x="1937" y="2089"/>
                  <a:pt x="1952" y="2064"/>
                  <a:pt x="1952" y="2037"/>
                </a:cubicBezTo>
                <a:cubicBezTo>
                  <a:pt x="1952" y="1795"/>
                  <a:pt x="1952" y="1795"/>
                  <a:pt x="1952" y="1795"/>
                </a:cubicBezTo>
                <a:cubicBezTo>
                  <a:pt x="1952" y="1767"/>
                  <a:pt x="1937" y="1742"/>
                  <a:pt x="1914" y="1729"/>
                </a:cubicBezTo>
                <a:cubicBezTo>
                  <a:pt x="1819" y="1674"/>
                  <a:pt x="1819" y="1674"/>
                  <a:pt x="1819" y="1674"/>
                </a:cubicBezTo>
                <a:cubicBezTo>
                  <a:pt x="2010" y="1564"/>
                  <a:pt x="2010" y="1564"/>
                  <a:pt x="2010" y="1564"/>
                </a:cubicBezTo>
                <a:cubicBezTo>
                  <a:pt x="2163" y="1475"/>
                  <a:pt x="2163" y="1475"/>
                  <a:pt x="2163" y="1475"/>
                </a:cubicBezTo>
                <a:cubicBezTo>
                  <a:pt x="2354" y="1365"/>
                  <a:pt x="2354" y="1365"/>
                  <a:pt x="2354" y="1365"/>
                </a:cubicBezTo>
                <a:cubicBezTo>
                  <a:pt x="2487" y="1441"/>
                  <a:pt x="2487" y="1441"/>
                  <a:pt x="2487" y="1441"/>
                </a:cubicBezTo>
                <a:cubicBezTo>
                  <a:pt x="2487" y="2390"/>
                  <a:pt x="2487" y="2390"/>
                  <a:pt x="2487" y="2390"/>
                </a:cubicBezTo>
                <a:cubicBezTo>
                  <a:pt x="2012" y="2664"/>
                  <a:pt x="2012" y="2664"/>
                  <a:pt x="2012" y="2664"/>
                </a:cubicBezTo>
                <a:lnTo>
                  <a:pt x="1821" y="2554"/>
                </a:lnTo>
                <a:close/>
                <a:moveTo>
                  <a:pt x="1859" y="2753"/>
                </a:moveTo>
                <a:cubicBezTo>
                  <a:pt x="1743" y="2820"/>
                  <a:pt x="1743" y="2820"/>
                  <a:pt x="1743" y="2820"/>
                </a:cubicBezTo>
                <a:cubicBezTo>
                  <a:pt x="1743" y="2685"/>
                  <a:pt x="1743" y="2685"/>
                  <a:pt x="1743" y="2685"/>
                </a:cubicBezTo>
                <a:lnTo>
                  <a:pt x="1859" y="2753"/>
                </a:lnTo>
                <a:close/>
                <a:moveTo>
                  <a:pt x="1743" y="614"/>
                </a:moveTo>
                <a:cubicBezTo>
                  <a:pt x="1857" y="680"/>
                  <a:pt x="1857" y="680"/>
                  <a:pt x="1857" y="680"/>
                </a:cubicBezTo>
                <a:cubicBezTo>
                  <a:pt x="1743" y="746"/>
                  <a:pt x="1743" y="746"/>
                  <a:pt x="1743" y="746"/>
                </a:cubicBezTo>
                <a:lnTo>
                  <a:pt x="1743" y="614"/>
                </a:lnTo>
                <a:close/>
                <a:moveTo>
                  <a:pt x="1743" y="1012"/>
                </a:moveTo>
                <a:cubicBezTo>
                  <a:pt x="2201" y="1276"/>
                  <a:pt x="2201" y="1276"/>
                  <a:pt x="2201" y="1276"/>
                </a:cubicBezTo>
                <a:cubicBezTo>
                  <a:pt x="2010" y="1387"/>
                  <a:pt x="2010" y="1387"/>
                  <a:pt x="2010" y="1387"/>
                </a:cubicBezTo>
                <a:cubicBezTo>
                  <a:pt x="1743" y="1232"/>
                  <a:pt x="1743" y="1232"/>
                  <a:pt x="1743" y="1232"/>
                </a:cubicBezTo>
                <a:lnTo>
                  <a:pt x="1743" y="1012"/>
                </a:lnTo>
                <a:close/>
                <a:moveTo>
                  <a:pt x="1743" y="1409"/>
                </a:moveTo>
                <a:cubicBezTo>
                  <a:pt x="1857" y="1475"/>
                  <a:pt x="1857" y="1475"/>
                  <a:pt x="1857" y="1475"/>
                </a:cubicBezTo>
                <a:cubicBezTo>
                  <a:pt x="1857" y="1475"/>
                  <a:pt x="1857" y="1475"/>
                  <a:pt x="1857" y="1475"/>
                </a:cubicBezTo>
                <a:cubicBezTo>
                  <a:pt x="1743" y="1541"/>
                  <a:pt x="1743" y="1541"/>
                  <a:pt x="1743" y="1541"/>
                </a:cubicBezTo>
                <a:lnTo>
                  <a:pt x="1743" y="1409"/>
                </a:lnTo>
                <a:close/>
                <a:moveTo>
                  <a:pt x="1380" y="1992"/>
                </a:moveTo>
                <a:cubicBezTo>
                  <a:pt x="1189" y="2103"/>
                  <a:pt x="1189" y="2103"/>
                  <a:pt x="1189" y="2103"/>
                </a:cubicBezTo>
                <a:cubicBezTo>
                  <a:pt x="1189" y="1640"/>
                  <a:pt x="1189" y="1640"/>
                  <a:pt x="1189" y="1640"/>
                </a:cubicBezTo>
                <a:cubicBezTo>
                  <a:pt x="1590" y="1409"/>
                  <a:pt x="1590" y="1409"/>
                  <a:pt x="1590" y="1409"/>
                </a:cubicBezTo>
                <a:cubicBezTo>
                  <a:pt x="1590" y="1630"/>
                  <a:pt x="1590" y="1630"/>
                  <a:pt x="1590" y="1630"/>
                </a:cubicBezTo>
                <a:cubicBezTo>
                  <a:pt x="1627" y="1608"/>
                  <a:pt x="1627" y="1608"/>
                  <a:pt x="1627" y="1608"/>
                </a:cubicBezTo>
                <a:cubicBezTo>
                  <a:pt x="1627" y="1608"/>
                  <a:pt x="1627" y="1608"/>
                  <a:pt x="1627" y="1608"/>
                </a:cubicBezTo>
                <a:cubicBezTo>
                  <a:pt x="1418" y="1729"/>
                  <a:pt x="1418" y="1729"/>
                  <a:pt x="1418" y="1729"/>
                </a:cubicBezTo>
                <a:cubicBezTo>
                  <a:pt x="1395" y="1742"/>
                  <a:pt x="1380" y="1768"/>
                  <a:pt x="1380" y="1795"/>
                </a:cubicBezTo>
                <a:lnTo>
                  <a:pt x="1380" y="1992"/>
                </a:lnTo>
                <a:close/>
                <a:moveTo>
                  <a:pt x="1036" y="2677"/>
                </a:moveTo>
                <a:cubicBezTo>
                  <a:pt x="1189" y="2765"/>
                  <a:pt x="1189" y="2765"/>
                  <a:pt x="1189" y="2765"/>
                </a:cubicBezTo>
                <a:cubicBezTo>
                  <a:pt x="1306" y="2833"/>
                  <a:pt x="1306" y="2833"/>
                  <a:pt x="1306" y="2833"/>
                </a:cubicBezTo>
                <a:cubicBezTo>
                  <a:pt x="1114" y="2943"/>
                  <a:pt x="1114" y="2943"/>
                  <a:pt x="1114" y="2943"/>
                </a:cubicBezTo>
                <a:cubicBezTo>
                  <a:pt x="845" y="2787"/>
                  <a:pt x="845" y="2787"/>
                  <a:pt x="845" y="2787"/>
                </a:cubicBezTo>
                <a:cubicBezTo>
                  <a:pt x="845" y="2567"/>
                  <a:pt x="845" y="2567"/>
                  <a:pt x="845" y="2567"/>
                </a:cubicBezTo>
                <a:lnTo>
                  <a:pt x="1036" y="2677"/>
                </a:lnTo>
                <a:close/>
                <a:moveTo>
                  <a:pt x="921" y="2434"/>
                </a:moveTo>
                <a:cubicBezTo>
                  <a:pt x="1036" y="2368"/>
                  <a:pt x="1036" y="2368"/>
                  <a:pt x="1036" y="2368"/>
                </a:cubicBezTo>
                <a:cubicBezTo>
                  <a:pt x="1036" y="2500"/>
                  <a:pt x="1036" y="2500"/>
                  <a:pt x="1036" y="2500"/>
                </a:cubicBezTo>
                <a:lnTo>
                  <a:pt x="921" y="2434"/>
                </a:lnTo>
                <a:close/>
                <a:moveTo>
                  <a:pt x="1074" y="1530"/>
                </a:moveTo>
                <a:cubicBezTo>
                  <a:pt x="1050" y="1543"/>
                  <a:pt x="1036" y="1569"/>
                  <a:pt x="1036" y="1596"/>
                </a:cubicBezTo>
                <a:cubicBezTo>
                  <a:pt x="1036" y="2191"/>
                  <a:pt x="1036" y="2191"/>
                  <a:pt x="1036" y="2191"/>
                </a:cubicBezTo>
                <a:cubicBezTo>
                  <a:pt x="845" y="2302"/>
                  <a:pt x="845" y="2302"/>
                  <a:pt x="845" y="2302"/>
                </a:cubicBezTo>
                <a:cubicBezTo>
                  <a:pt x="845" y="1441"/>
                  <a:pt x="845" y="1441"/>
                  <a:pt x="845" y="1441"/>
                </a:cubicBezTo>
                <a:cubicBezTo>
                  <a:pt x="1037" y="1331"/>
                  <a:pt x="1037" y="1331"/>
                  <a:pt x="1037" y="1331"/>
                </a:cubicBezTo>
                <a:cubicBezTo>
                  <a:pt x="1228" y="1441"/>
                  <a:pt x="1228" y="1441"/>
                  <a:pt x="1228" y="1441"/>
                </a:cubicBezTo>
                <a:lnTo>
                  <a:pt x="1074" y="1530"/>
                </a:lnTo>
                <a:close/>
                <a:moveTo>
                  <a:pt x="1457" y="1232"/>
                </a:moveTo>
                <a:cubicBezTo>
                  <a:pt x="1457" y="1088"/>
                  <a:pt x="1457" y="1088"/>
                  <a:pt x="1457" y="1088"/>
                </a:cubicBezTo>
                <a:cubicBezTo>
                  <a:pt x="1590" y="1012"/>
                  <a:pt x="1590" y="1012"/>
                  <a:pt x="1590" y="1012"/>
                </a:cubicBezTo>
                <a:cubicBezTo>
                  <a:pt x="1590" y="1232"/>
                  <a:pt x="1590" y="1232"/>
                  <a:pt x="1590" y="1232"/>
                </a:cubicBezTo>
                <a:cubicBezTo>
                  <a:pt x="1457" y="1309"/>
                  <a:pt x="1457" y="1309"/>
                  <a:pt x="1457" y="1309"/>
                </a:cubicBezTo>
                <a:lnTo>
                  <a:pt x="1457" y="1232"/>
                </a:lnTo>
                <a:close/>
                <a:moveTo>
                  <a:pt x="1457" y="911"/>
                </a:moveTo>
                <a:cubicBezTo>
                  <a:pt x="1457" y="1038"/>
                  <a:pt x="1457" y="1038"/>
                  <a:pt x="1457" y="1038"/>
                </a:cubicBezTo>
                <a:cubicBezTo>
                  <a:pt x="1457" y="1038"/>
                  <a:pt x="1457" y="1038"/>
                  <a:pt x="1457" y="1038"/>
                </a:cubicBezTo>
                <a:cubicBezTo>
                  <a:pt x="1457" y="911"/>
                  <a:pt x="1457" y="911"/>
                  <a:pt x="1457" y="911"/>
                </a:cubicBezTo>
                <a:cubicBezTo>
                  <a:pt x="1457" y="911"/>
                  <a:pt x="1457" y="911"/>
                  <a:pt x="1457" y="911"/>
                </a:cubicBezTo>
                <a:cubicBezTo>
                  <a:pt x="1457" y="691"/>
                  <a:pt x="1457" y="691"/>
                  <a:pt x="1457" y="691"/>
                </a:cubicBezTo>
                <a:cubicBezTo>
                  <a:pt x="1590" y="614"/>
                  <a:pt x="1590" y="614"/>
                  <a:pt x="1590" y="614"/>
                </a:cubicBezTo>
                <a:cubicBezTo>
                  <a:pt x="1590" y="835"/>
                  <a:pt x="1590" y="835"/>
                  <a:pt x="1590" y="835"/>
                </a:cubicBezTo>
                <a:lnTo>
                  <a:pt x="1457" y="911"/>
                </a:lnTo>
                <a:close/>
                <a:moveTo>
                  <a:pt x="1304" y="1232"/>
                </a:moveTo>
                <a:cubicBezTo>
                  <a:pt x="1304" y="1308"/>
                  <a:pt x="1304" y="1308"/>
                  <a:pt x="1304" y="1308"/>
                </a:cubicBezTo>
                <a:cubicBezTo>
                  <a:pt x="1190" y="1242"/>
                  <a:pt x="1190" y="1242"/>
                  <a:pt x="1190" y="1242"/>
                </a:cubicBezTo>
                <a:cubicBezTo>
                  <a:pt x="1304" y="1176"/>
                  <a:pt x="1304" y="1176"/>
                  <a:pt x="1304" y="1176"/>
                </a:cubicBezTo>
                <a:lnTo>
                  <a:pt x="1304" y="1232"/>
                </a:lnTo>
                <a:close/>
                <a:moveTo>
                  <a:pt x="153" y="1042"/>
                </a:moveTo>
                <a:cubicBezTo>
                  <a:pt x="346" y="930"/>
                  <a:pt x="346" y="930"/>
                  <a:pt x="346" y="930"/>
                </a:cubicBezTo>
                <a:cubicBezTo>
                  <a:pt x="540" y="1043"/>
                  <a:pt x="540" y="1043"/>
                  <a:pt x="540" y="1043"/>
                </a:cubicBezTo>
                <a:cubicBezTo>
                  <a:pt x="540" y="1043"/>
                  <a:pt x="540" y="1043"/>
                  <a:pt x="540" y="1043"/>
                </a:cubicBezTo>
                <a:cubicBezTo>
                  <a:pt x="540" y="1043"/>
                  <a:pt x="540" y="1043"/>
                  <a:pt x="540" y="1043"/>
                </a:cubicBezTo>
                <a:cubicBezTo>
                  <a:pt x="386" y="1132"/>
                  <a:pt x="386" y="1132"/>
                  <a:pt x="386" y="1132"/>
                </a:cubicBezTo>
                <a:cubicBezTo>
                  <a:pt x="386" y="1132"/>
                  <a:pt x="386" y="1132"/>
                  <a:pt x="386" y="1132"/>
                </a:cubicBezTo>
                <a:cubicBezTo>
                  <a:pt x="153" y="1267"/>
                  <a:pt x="153" y="1267"/>
                  <a:pt x="153" y="1267"/>
                </a:cubicBezTo>
                <a:lnTo>
                  <a:pt x="153" y="1042"/>
                </a:lnTo>
                <a:close/>
                <a:moveTo>
                  <a:pt x="153" y="1443"/>
                </a:moveTo>
                <a:cubicBezTo>
                  <a:pt x="348" y="1331"/>
                  <a:pt x="348" y="1331"/>
                  <a:pt x="348" y="1331"/>
                </a:cubicBezTo>
                <a:cubicBezTo>
                  <a:pt x="348" y="1552"/>
                  <a:pt x="348" y="1552"/>
                  <a:pt x="348" y="1552"/>
                </a:cubicBezTo>
                <a:cubicBezTo>
                  <a:pt x="153" y="1664"/>
                  <a:pt x="153" y="1664"/>
                  <a:pt x="153" y="1664"/>
                </a:cubicBezTo>
                <a:lnTo>
                  <a:pt x="153" y="1443"/>
                </a:lnTo>
                <a:close/>
                <a:moveTo>
                  <a:pt x="348" y="1729"/>
                </a:moveTo>
                <a:cubicBezTo>
                  <a:pt x="348" y="1853"/>
                  <a:pt x="348" y="1853"/>
                  <a:pt x="348" y="1853"/>
                </a:cubicBezTo>
                <a:cubicBezTo>
                  <a:pt x="240" y="1791"/>
                  <a:pt x="240" y="1791"/>
                  <a:pt x="240" y="1791"/>
                </a:cubicBezTo>
                <a:lnTo>
                  <a:pt x="348" y="1729"/>
                </a:lnTo>
                <a:close/>
                <a:moveTo>
                  <a:pt x="153" y="1918"/>
                </a:moveTo>
                <a:cubicBezTo>
                  <a:pt x="347" y="2030"/>
                  <a:pt x="347" y="2030"/>
                  <a:pt x="347" y="2030"/>
                </a:cubicBezTo>
                <a:cubicBezTo>
                  <a:pt x="347" y="2589"/>
                  <a:pt x="347" y="2589"/>
                  <a:pt x="347" y="2589"/>
                </a:cubicBezTo>
                <a:cubicBezTo>
                  <a:pt x="153" y="2701"/>
                  <a:pt x="153" y="2701"/>
                  <a:pt x="153" y="2701"/>
                </a:cubicBezTo>
                <a:lnTo>
                  <a:pt x="153" y="1918"/>
                </a:lnTo>
                <a:close/>
                <a:moveTo>
                  <a:pt x="692" y="3100"/>
                </a:moveTo>
                <a:cubicBezTo>
                  <a:pt x="230" y="2834"/>
                  <a:pt x="230" y="2834"/>
                  <a:pt x="230" y="2834"/>
                </a:cubicBezTo>
                <a:cubicBezTo>
                  <a:pt x="424" y="2721"/>
                  <a:pt x="424" y="2721"/>
                  <a:pt x="424" y="2721"/>
                </a:cubicBezTo>
                <a:cubicBezTo>
                  <a:pt x="692" y="2876"/>
                  <a:pt x="692" y="2876"/>
                  <a:pt x="692" y="2876"/>
                </a:cubicBezTo>
                <a:lnTo>
                  <a:pt x="692" y="3100"/>
                </a:lnTo>
                <a:close/>
                <a:moveTo>
                  <a:pt x="692" y="2699"/>
                </a:moveTo>
                <a:cubicBezTo>
                  <a:pt x="577" y="2633"/>
                  <a:pt x="577" y="2633"/>
                  <a:pt x="577" y="2633"/>
                </a:cubicBezTo>
                <a:cubicBezTo>
                  <a:pt x="577" y="2633"/>
                  <a:pt x="577" y="2633"/>
                  <a:pt x="577" y="2633"/>
                </a:cubicBezTo>
                <a:cubicBezTo>
                  <a:pt x="692" y="2567"/>
                  <a:pt x="692" y="2567"/>
                  <a:pt x="692" y="2567"/>
                </a:cubicBezTo>
                <a:lnTo>
                  <a:pt x="692" y="2699"/>
                </a:lnTo>
                <a:close/>
                <a:moveTo>
                  <a:pt x="692" y="2390"/>
                </a:moveTo>
                <a:cubicBezTo>
                  <a:pt x="500" y="2500"/>
                  <a:pt x="500" y="2500"/>
                  <a:pt x="500" y="2500"/>
                </a:cubicBezTo>
                <a:cubicBezTo>
                  <a:pt x="501" y="1640"/>
                  <a:pt x="501" y="1640"/>
                  <a:pt x="501" y="1640"/>
                </a:cubicBezTo>
                <a:cubicBezTo>
                  <a:pt x="692" y="1530"/>
                  <a:pt x="692" y="1530"/>
                  <a:pt x="692" y="1530"/>
                </a:cubicBezTo>
                <a:lnTo>
                  <a:pt x="692" y="2390"/>
                </a:lnTo>
                <a:close/>
                <a:moveTo>
                  <a:pt x="730" y="1331"/>
                </a:moveTo>
                <a:cubicBezTo>
                  <a:pt x="501" y="1463"/>
                  <a:pt x="501" y="1463"/>
                  <a:pt x="501" y="1463"/>
                </a:cubicBezTo>
                <a:cubicBezTo>
                  <a:pt x="501" y="1243"/>
                  <a:pt x="501" y="1243"/>
                  <a:pt x="501" y="1243"/>
                </a:cubicBezTo>
                <a:cubicBezTo>
                  <a:pt x="694" y="1131"/>
                  <a:pt x="694" y="1131"/>
                  <a:pt x="694" y="1131"/>
                </a:cubicBezTo>
                <a:cubicBezTo>
                  <a:pt x="694" y="1131"/>
                  <a:pt x="694" y="1131"/>
                  <a:pt x="694" y="1131"/>
                </a:cubicBezTo>
                <a:cubicBezTo>
                  <a:pt x="847" y="1043"/>
                  <a:pt x="847" y="1043"/>
                  <a:pt x="847" y="1043"/>
                </a:cubicBezTo>
                <a:cubicBezTo>
                  <a:pt x="693" y="955"/>
                  <a:pt x="693" y="955"/>
                  <a:pt x="693" y="955"/>
                </a:cubicBezTo>
                <a:cubicBezTo>
                  <a:pt x="694" y="955"/>
                  <a:pt x="694" y="955"/>
                  <a:pt x="694" y="955"/>
                </a:cubicBezTo>
                <a:cubicBezTo>
                  <a:pt x="499" y="842"/>
                  <a:pt x="499" y="842"/>
                  <a:pt x="499" y="842"/>
                </a:cubicBezTo>
                <a:cubicBezTo>
                  <a:pt x="1590" y="213"/>
                  <a:pt x="1590" y="213"/>
                  <a:pt x="1590" y="213"/>
                </a:cubicBezTo>
                <a:cubicBezTo>
                  <a:pt x="1590" y="437"/>
                  <a:pt x="1590" y="437"/>
                  <a:pt x="1590" y="437"/>
                </a:cubicBezTo>
                <a:cubicBezTo>
                  <a:pt x="1457" y="514"/>
                  <a:pt x="1457" y="514"/>
                  <a:pt x="1457" y="514"/>
                </a:cubicBezTo>
                <a:cubicBezTo>
                  <a:pt x="1304" y="602"/>
                  <a:pt x="1304" y="602"/>
                  <a:pt x="1304" y="602"/>
                </a:cubicBezTo>
                <a:cubicBezTo>
                  <a:pt x="694" y="955"/>
                  <a:pt x="694" y="955"/>
                  <a:pt x="694" y="955"/>
                </a:cubicBezTo>
                <a:cubicBezTo>
                  <a:pt x="847" y="1043"/>
                  <a:pt x="847" y="1043"/>
                  <a:pt x="847" y="1043"/>
                </a:cubicBezTo>
                <a:cubicBezTo>
                  <a:pt x="1304" y="779"/>
                  <a:pt x="1304" y="779"/>
                  <a:pt x="1304" y="779"/>
                </a:cubicBezTo>
                <a:cubicBezTo>
                  <a:pt x="1304" y="1000"/>
                  <a:pt x="1304" y="1000"/>
                  <a:pt x="1304" y="1000"/>
                </a:cubicBezTo>
                <a:cubicBezTo>
                  <a:pt x="1304" y="1000"/>
                  <a:pt x="1304" y="1000"/>
                  <a:pt x="1304" y="1000"/>
                </a:cubicBezTo>
                <a:cubicBezTo>
                  <a:pt x="1304" y="1000"/>
                  <a:pt x="1304" y="1000"/>
                  <a:pt x="1304" y="1000"/>
                </a:cubicBezTo>
                <a:cubicBezTo>
                  <a:pt x="1037" y="1154"/>
                  <a:pt x="1037" y="1154"/>
                  <a:pt x="1037" y="1154"/>
                </a:cubicBezTo>
                <a:cubicBezTo>
                  <a:pt x="847" y="1043"/>
                  <a:pt x="847" y="1043"/>
                  <a:pt x="847" y="1043"/>
                </a:cubicBezTo>
                <a:cubicBezTo>
                  <a:pt x="694" y="1131"/>
                  <a:pt x="694" y="1131"/>
                  <a:pt x="694" y="1131"/>
                </a:cubicBezTo>
                <a:cubicBezTo>
                  <a:pt x="884" y="1242"/>
                  <a:pt x="884" y="1242"/>
                  <a:pt x="884" y="1242"/>
                </a:cubicBezTo>
                <a:cubicBezTo>
                  <a:pt x="730" y="1331"/>
                  <a:pt x="730" y="1331"/>
                  <a:pt x="730" y="1331"/>
                </a:cubicBezTo>
                <a:cubicBezTo>
                  <a:pt x="730" y="1331"/>
                  <a:pt x="730" y="1331"/>
                  <a:pt x="730" y="1331"/>
                </a:cubicBezTo>
                <a:close/>
                <a:moveTo>
                  <a:pt x="845" y="2964"/>
                </a:moveTo>
                <a:cubicBezTo>
                  <a:pt x="961" y="3031"/>
                  <a:pt x="961" y="3031"/>
                  <a:pt x="961" y="3031"/>
                </a:cubicBezTo>
                <a:cubicBezTo>
                  <a:pt x="845" y="3099"/>
                  <a:pt x="845" y="3099"/>
                  <a:pt x="845" y="3099"/>
                </a:cubicBezTo>
                <a:lnTo>
                  <a:pt x="845" y="2964"/>
                </a:lnTo>
                <a:close/>
                <a:moveTo>
                  <a:pt x="1590" y="3619"/>
                </a:moveTo>
                <a:cubicBezTo>
                  <a:pt x="920" y="3232"/>
                  <a:pt x="920" y="3232"/>
                  <a:pt x="920" y="3232"/>
                </a:cubicBezTo>
                <a:cubicBezTo>
                  <a:pt x="1114" y="3120"/>
                  <a:pt x="1114" y="3120"/>
                  <a:pt x="1114" y="3120"/>
                </a:cubicBezTo>
                <a:cubicBezTo>
                  <a:pt x="1590" y="3394"/>
                  <a:pt x="1590" y="3394"/>
                  <a:pt x="1590" y="3394"/>
                </a:cubicBezTo>
                <a:lnTo>
                  <a:pt x="1590" y="3619"/>
                </a:lnTo>
                <a:close/>
                <a:moveTo>
                  <a:pt x="1590" y="3217"/>
                </a:moveTo>
                <a:cubicBezTo>
                  <a:pt x="1267" y="3031"/>
                  <a:pt x="1267" y="3031"/>
                  <a:pt x="1267" y="3031"/>
                </a:cubicBezTo>
                <a:cubicBezTo>
                  <a:pt x="1459" y="2921"/>
                  <a:pt x="1459" y="2921"/>
                  <a:pt x="1459" y="2921"/>
                </a:cubicBezTo>
                <a:cubicBezTo>
                  <a:pt x="1590" y="2997"/>
                  <a:pt x="1590" y="2997"/>
                  <a:pt x="1590" y="2997"/>
                </a:cubicBezTo>
                <a:lnTo>
                  <a:pt x="1590" y="3217"/>
                </a:lnTo>
                <a:close/>
                <a:moveTo>
                  <a:pt x="1590" y="2820"/>
                </a:moveTo>
                <a:cubicBezTo>
                  <a:pt x="1189" y="2589"/>
                  <a:pt x="1189" y="2589"/>
                  <a:pt x="1189" y="2589"/>
                </a:cubicBezTo>
                <a:cubicBezTo>
                  <a:pt x="1189" y="2368"/>
                  <a:pt x="1189" y="2368"/>
                  <a:pt x="1189" y="2368"/>
                </a:cubicBezTo>
                <a:cubicBezTo>
                  <a:pt x="1590" y="2599"/>
                  <a:pt x="1590" y="2599"/>
                  <a:pt x="1590" y="2599"/>
                </a:cubicBezTo>
                <a:lnTo>
                  <a:pt x="1590" y="2820"/>
                </a:lnTo>
                <a:close/>
                <a:moveTo>
                  <a:pt x="1590" y="2422"/>
                </a:moveTo>
                <a:cubicBezTo>
                  <a:pt x="1266" y="2235"/>
                  <a:pt x="1266" y="2235"/>
                  <a:pt x="1266" y="2235"/>
                </a:cubicBezTo>
                <a:cubicBezTo>
                  <a:pt x="1457" y="2125"/>
                  <a:pt x="1457" y="2125"/>
                  <a:pt x="1457" y="2125"/>
                </a:cubicBezTo>
                <a:cubicBezTo>
                  <a:pt x="1590" y="2202"/>
                  <a:pt x="1590" y="2202"/>
                  <a:pt x="1590" y="2202"/>
                </a:cubicBezTo>
                <a:lnTo>
                  <a:pt x="1590" y="2422"/>
                </a:lnTo>
                <a:close/>
                <a:moveTo>
                  <a:pt x="1666" y="2069"/>
                </a:moveTo>
                <a:cubicBezTo>
                  <a:pt x="1533" y="1992"/>
                  <a:pt x="1533" y="1992"/>
                  <a:pt x="1533" y="1992"/>
                </a:cubicBezTo>
                <a:cubicBezTo>
                  <a:pt x="1533" y="1839"/>
                  <a:pt x="1533" y="1839"/>
                  <a:pt x="1533" y="1839"/>
                </a:cubicBezTo>
                <a:cubicBezTo>
                  <a:pt x="1666" y="1762"/>
                  <a:pt x="1666" y="1762"/>
                  <a:pt x="1666" y="1762"/>
                </a:cubicBezTo>
                <a:cubicBezTo>
                  <a:pt x="1799" y="1839"/>
                  <a:pt x="1799" y="1839"/>
                  <a:pt x="1799" y="1839"/>
                </a:cubicBezTo>
                <a:cubicBezTo>
                  <a:pt x="1799" y="1993"/>
                  <a:pt x="1799" y="1993"/>
                  <a:pt x="1799" y="1993"/>
                </a:cubicBezTo>
                <a:lnTo>
                  <a:pt x="1666" y="2069"/>
                </a:lnTo>
                <a:close/>
                <a:moveTo>
                  <a:pt x="1743" y="3619"/>
                </a:moveTo>
                <a:cubicBezTo>
                  <a:pt x="1743" y="3394"/>
                  <a:pt x="1743" y="3394"/>
                  <a:pt x="1743" y="3394"/>
                </a:cubicBezTo>
                <a:cubicBezTo>
                  <a:pt x="1743" y="3394"/>
                  <a:pt x="1743" y="3394"/>
                  <a:pt x="1743" y="3394"/>
                </a:cubicBezTo>
                <a:cubicBezTo>
                  <a:pt x="1743" y="3217"/>
                  <a:pt x="1743" y="3217"/>
                  <a:pt x="1743" y="3217"/>
                </a:cubicBezTo>
                <a:cubicBezTo>
                  <a:pt x="1743" y="2997"/>
                  <a:pt x="1743" y="2997"/>
                  <a:pt x="1743" y="2997"/>
                </a:cubicBezTo>
                <a:cubicBezTo>
                  <a:pt x="2012" y="2841"/>
                  <a:pt x="2012" y="2841"/>
                  <a:pt x="2012" y="2841"/>
                </a:cubicBezTo>
                <a:cubicBezTo>
                  <a:pt x="2203" y="2952"/>
                  <a:pt x="2203" y="2952"/>
                  <a:pt x="2203" y="2952"/>
                </a:cubicBezTo>
                <a:cubicBezTo>
                  <a:pt x="1743" y="3217"/>
                  <a:pt x="1743" y="3217"/>
                  <a:pt x="1743" y="3217"/>
                </a:cubicBezTo>
                <a:cubicBezTo>
                  <a:pt x="1743" y="3394"/>
                  <a:pt x="1743" y="3394"/>
                  <a:pt x="1743" y="3394"/>
                </a:cubicBezTo>
                <a:cubicBezTo>
                  <a:pt x="2356" y="3040"/>
                  <a:pt x="2356" y="3040"/>
                  <a:pt x="2356" y="3040"/>
                </a:cubicBezTo>
                <a:cubicBezTo>
                  <a:pt x="2550" y="3153"/>
                  <a:pt x="2550" y="3153"/>
                  <a:pt x="2550" y="3153"/>
                </a:cubicBezTo>
                <a:lnTo>
                  <a:pt x="1743" y="3619"/>
                </a:lnTo>
                <a:close/>
                <a:moveTo>
                  <a:pt x="2832" y="2990"/>
                </a:moveTo>
                <a:cubicBezTo>
                  <a:pt x="2703" y="3064"/>
                  <a:pt x="2703" y="3064"/>
                  <a:pt x="2703" y="3064"/>
                </a:cubicBezTo>
                <a:cubicBezTo>
                  <a:pt x="2509" y="2952"/>
                  <a:pt x="2509" y="2952"/>
                  <a:pt x="2509" y="2952"/>
                </a:cubicBezTo>
                <a:cubicBezTo>
                  <a:pt x="2509" y="2952"/>
                  <a:pt x="2509" y="2952"/>
                  <a:pt x="2509" y="2952"/>
                </a:cubicBezTo>
                <a:cubicBezTo>
                  <a:pt x="2509" y="2952"/>
                  <a:pt x="2509" y="2952"/>
                  <a:pt x="2509" y="2952"/>
                </a:cubicBezTo>
                <a:cubicBezTo>
                  <a:pt x="2832" y="2765"/>
                  <a:pt x="2832" y="2765"/>
                  <a:pt x="2832" y="2765"/>
                </a:cubicBezTo>
                <a:lnTo>
                  <a:pt x="2832" y="2990"/>
                </a:lnTo>
                <a:close/>
                <a:moveTo>
                  <a:pt x="2356" y="2863"/>
                </a:moveTo>
                <a:cubicBezTo>
                  <a:pt x="2165" y="2753"/>
                  <a:pt x="2165" y="2753"/>
                  <a:pt x="2165" y="2753"/>
                </a:cubicBezTo>
                <a:cubicBezTo>
                  <a:pt x="2602" y="2500"/>
                  <a:pt x="2602" y="2500"/>
                  <a:pt x="2602" y="2500"/>
                </a:cubicBezTo>
                <a:cubicBezTo>
                  <a:pt x="2626" y="2487"/>
                  <a:pt x="2640" y="2461"/>
                  <a:pt x="2640" y="2434"/>
                </a:cubicBezTo>
                <a:cubicBezTo>
                  <a:pt x="2640" y="2266"/>
                  <a:pt x="2640" y="2266"/>
                  <a:pt x="2640" y="2266"/>
                </a:cubicBezTo>
                <a:cubicBezTo>
                  <a:pt x="2832" y="2376"/>
                  <a:pt x="2832" y="2376"/>
                  <a:pt x="2832" y="2376"/>
                </a:cubicBezTo>
                <a:cubicBezTo>
                  <a:pt x="2832" y="2589"/>
                  <a:pt x="2832" y="2589"/>
                  <a:pt x="2832" y="2589"/>
                </a:cubicBezTo>
                <a:lnTo>
                  <a:pt x="2356" y="2863"/>
                </a:lnTo>
                <a:close/>
                <a:moveTo>
                  <a:pt x="2720" y="2135"/>
                </a:moveTo>
                <a:cubicBezTo>
                  <a:pt x="2832" y="2071"/>
                  <a:pt x="2832" y="2071"/>
                  <a:pt x="2832" y="2071"/>
                </a:cubicBezTo>
                <a:cubicBezTo>
                  <a:pt x="2832" y="2199"/>
                  <a:pt x="2832" y="2199"/>
                  <a:pt x="2832" y="2199"/>
                </a:cubicBezTo>
                <a:lnTo>
                  <a:pt x="2720" y="2135"/>
                </a:lnTo>
                <a:close/>
                <a:moveTo>
                  <a:pt x="2831" y="1894"/>
                </a:moveTo>
                <a:cubicBezTo>
                  <a:pt x="2640" y="2004"/>
                  <a:pt x="2640" y="2004"/>
                  <a:pt x="2640" y="2004"/>
                </a:cubicBezTo>
                <a:cubicBezTo>
                  <a:pt x="2640" y="1530"/>
                  <a:pt x="2640" y="1530"/>
                  <a:pt x="2640" y="1530"/>
                </a:cubicBezTo>
                <a:cubicBezTo>
                  <a:pt x="2832" y="1640"/>
                  <a:pt x="2832" y="1640"/>
                  <a:pt x="2832" y="1640"/>
                </a:cubicBezTo>
                <a:cubicBezTo>
                  <a:pt x="2832" y="1894"/>
                  <a:pt x="2832" y="1894"/>
                  <a:pt x="2832" y="1894"/>
                </a:cubicBezTo>
                <a:lnTo>
                  <a:pt x="2831" y="1894"/>
                </a:lnTo>
                <a:close/>
                <a:moveTo>
                  <a:pt x="2163" y="680"/>
                </a:moveTo>
                <a:cubicBezTo>
                  <a:pt x="2358" y="568"/>
                  <a:pt x="2358" y="568"/>
                  <a:pt x="2358" y="568"/>
                </a:cubicBezTo>
                <a:cubicBezTo>
                  <a:pt x="3103" y="998"/>
                  <a:pt x="3103" y="998"/>
                  <a:pt x="3103" y="998"/>
                </a:cubicBezTo>
                <a:cubicBezTo>
                  <a:pt x="2908" y="1110"/>
                  <a:pt x="2908" y="1110"/>
                  <a:pt x="2908" y="1110"/>
                </a:cubicBezTo>
                <a:lnTo>
                  <a:pt x="2163" y="680"/>
                </a:lnTo>
                <a:close/>
                <a:moveTo>
                  <a:pt x="2985" y="2902"/>
                </a:moveTo>
                <a:cubicBezTo>
                  <a:pt x="2985" y="2633"/>
                  <a:pt x="2985" y="2633"/>
                  <a:pt x="2985" y="2633"/>
                </a:cubicBezTo>
                <a:cubicBezTo>
                  <a:pt x="2985" y="2633"/>
                  <a:pt x="2985" y="2633"/>
                  <a:pt x="2985" y="2633"/>
                </a:cubicBezTo>
                <a:cubicBezTo>
                  <a:pt x="2985" y="1982"/>
                  <a:pt x="2985" y="1982"/>
                  <a:pt x="2985" y="1982"/>
                </a:cubicBezTo>
                <a:cubicBezTo>
                  <a:pt x="2985" y="1982"/>
                  <a:pt x="2985" y="1982"/>
                  <a:pt x="2985" y="1982"/>
                </a:cubicBezTo>
                <a:cubicBezTo>
                  <a:pt x="3179" y="1870"/>
                  <a:pt x="3179" y="1870"/>
                  <a:pt x="3179" y="1870"/>
                </a:cubicBezTo>
                <a:cubicBezTo>
                  <a:pt x="3179" y="2789"/>
                  <a:pt x="3179" y="2789"/>
                  <a:pt x="3179" y="2789"/>
                </a:cubicBezTo>
                <a:lnTo>
                  <a:pt x="2985" y="29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 contact info</a:t>
            </a:r>
          </a:p>
        </p:txBody>
      </p:sp>
      <p:sp>
        <p:nvSpPr>
          <p:cNvPr id="32" name="Rectangle 31"/>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50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Cloudera_Data_Art_Color_9C_rgb.png"/>
          <p:cNvPicPr>
            <a:picLocks noChangeAspect="1"/>
          </p:cNvPicPr>
          <p:nvPr userDrawn="1"/>
        </p:nvPicPr>
        <p:blipFill rotWithShape="1">
          <a:blip r:embed="rId2">
            <a:extLst>
              <a:ext uri="{28A0092B-C50C-407E-A947-70E740481C1C}">
                <a14:useLocalDpi xmlns:a14="http://schemas.microsoft.com/office/drawing/2010/main" val="0"/>
              </a:ext>
            </a:extLst>
          </a:blip>
          <a:srcRect r="21215" b="32475"/>
          <a:stretch/>
        </p:blipFill>
        <p:spPr>
          <a:xfrm rot="16200000">
            <a:off x="7458886" y="1219940"/>
            <a:ext cx="5949884" cy="3510000"/>
          </a:xfrm>
          <a:prstGeom prst="rect">
            <a:avLst/>
          </a:prstGeom>
        </p:spPr>
      </p:pic>
    </p:spTree>
    <p:extLst>
      <p:ext uri="{BB962C8B-B14F-4D97-AF65-F5344CB8AC3E}">
        <p14:creationId xmlns:p14="http://schemas.microsoft.com/office/powerpoint/2010/main" val="33022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Cloudera_Data_Art_Color_9C_blue.png"/>
          <p:cNvPicPr>
            <a:picLocks noChangeAspect="1"/>
          </p:cNvPicPr>
          <p:nvPr userDrawn="1"/>
        </p:nvPicPr>
        <p:blipFill rotWithShape="1">
          <a:blip r:embed="rId2">
            <a:extLst>
              <a:ext uri="{28A0092B-C50C-407E-A947-70E740481C1C}">
                <a14:useLocalDpi xmlns:a14="http://schemas.microsoft.com/office/drawing/2010/main" val="0"/>
              </a:ext>
            </a:extLst>
          </a:blip>
          <a:srcRect r="21426" b="32357"/>
          <a:stretch/>
        </p:blipFill>
        <p:spPr>
          <a:xfrm rot="16200000">
            <a:off x="7438689" y="1215307"/>
            <a:ext cx="5965445" cy="3534830"/>
          </a:xfrm>
          <a:prstGeom prst="rect">
            <a:avLst/>
          </a:prstGeom>
        </p:spPr>
      </p:pic>
      <p:sp>
        <p:nvSpPr>
          <p:cNvPr id="25" name="Rectangle 2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1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8737601" y="380999"/>
            <a:ext cx="3158908" cy="6510869"/>
            <a:chOff x="8737601" y="380999"/>
            <a:chExt cx="3158908" cy="6510869"/>
          </a:xfrm>
        </p:grpSpPr>
        <p:grpSp>
          <p:nvGrpSpPr>
            <p:cNvPr id="75" name="Group 74"/>
            <p:cNvGrpSpPr/>
            <p:nvPr userDrawn="1"/>
          </p:nvGrpSpPr>
          <p:grpSpPr>
            <a:xfrm>
              <a:off x="8737601" y="380999"/>
              <a:ext cx="3158908" cy="6510869"/>
              <a:chOff x="8737601" y="380999"/>
              <a:chExt cx="3158908" cy="6510869"/>
            </a:xfrm>
          </p:grpSpPr>
          <p:sp>
            <p:nvSpPr>
              <p:cNvPr id="76"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solidFill>
                <a:schemeClr val="accent1"/>
              </a:solidFill>
              <a:ln>
                <a:noFill/>
              </a:ln>
              <a:effectLst/>
              <a:extLst/>
            </p:spPr>
            <p:txBody>
              <a:bodyPr wrap="none" anchor="ctr"/>
              <a:lstStyle/>
              <a:p>
                <a:pPr>
                  <a:defRPr/>
                </a:pPr>
                <a:endParaRPr lang="en-US" dirty="0">
                  <a:solidFill>
                    <a:schemeClr val="accent6"/>
                  </a:solidFill>
                </a:endParaRPr>
              </a:p>
            </p:txBody>
          </p:sp>
        </p:grpSp>
        <p:sp>
          <p:nvSpPr>
            <p:cNvPr id="106"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chemeClr val="accent1"/>
            </a:solid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43016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8737601" y="380999"/>
            <a:ext cx="3158908" cy="6510869"/>
            <a:chOff x="8737601" y="380999"/>
            <a:chExt cx="3158908" cy="6510869"/>
          </a:xfrm>
          <a:solidFill>
            <a:schemeClr val="tx1"/>
          </a:solidFill>
        </p:grpSpPr>
        <p:grpSp>
          <p:nvGrpSpPr>
            <p:cNvPr id="47" name="Group 46"/>
            <p:cNvGrpSpPr/>
            <p:nvPr userDrawn="1"/>
          </p:nvGrpSpPr>
          <p:grpSpPr>
            <a:xfrm>
              <a:off x="8737601" y="380999"/>
              <a:ext cx="3158908" cy="6510869"/>
              <a:chOff x="8737601" y="380999"/>
              <a:chExt cx="3158908" cy="6510869"/>
            </a:xfrm>
            <a:grpFill/>
          </p:grpSpPr>
          <p:sp>
            <p:nvSpPr>
              <p:cNvPr id="49"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grpFill/>
              <a:ln>
                <a:noFill/>
              </a:ln>
              <a:effectLst/>
              <a:extLst/>
            </p:spPr>
            <p:txBody>
              <a:bodyPr wrap="none" anchor="ctr"/>
              <a:lstStyle/>
              <a:p>
                <a:pPr>
                  <a:defRPr/>
                </a:pPr>
                <a:endParaRPr lang="en-US" dirty="0">
                  <a:solidFill>
                    <a:schemeClr val="accent6"/>
                  </a:solidFill>
                </a:endParaRPr>
              </a:p>
            </p:txBody>
          </p:sp>
        </p:grpSp>
        <p:sp>
          <p:nvSpPr>
            <p:cNvPr id="48"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1231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3789" cy="2471446"/>
          </a:xfrm>
        </p:spPr>
        <p:txBody>
          <a:bodyPr anchor="b">
            <a:noAutofit/>
          </a:bodyPr>
          <a:lstStyle>
            <a:lvl1pPr>
              <a:lnSpc>
                <a:spcPct val="80000"/>
              </a:lnSpc>
              <a:defRPr sz="4400">
                <a:solidFill>
                  <a:schemeClr val="tx2"/>
                </a:solidFill>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435702" y="5179917"/>
            <a:ext cx="7338389"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userDrawn="1"/>
        </p:nvGrpSpPr>
        <p:grpSpPr>
          <a:xfrm>
            <a:off x="7099301" y="172976"/>
            <a:ext cx="4795838" cy="6694549"/>
            <a:chOff x="7573963" y="693738"/>
            <a:chExt cx="4422775" cy="6173787"/>
          </a:xfrm>
        </p:grpSpPr>
        <p:sp>
          <p:nvSpPr>
            <p:cNvPr id="43"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4"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5"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6"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7"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3"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5"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6"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7"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8"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9"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0"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3"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4"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060866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8388"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3" name="Title 1"/>
          <p:cNvSpPr>
            <a:spLocks noGrp="1"/>
          </p:cNvSpPr>
          <p:nvPr>
            <p:ph type="ctrTitle"/>
          </p:nvPr>
        </p:nvSpPr>
        <p:spPr>
          <a:xfrm>
            <a:off x="410302" y="2701234"/>
            <a:ext cx="7363789" cy="2471446"/>
          </a:xfrm>
        </p:spPr>
        <p:txBody>
          <a:bodyPr anchor="b">
            <a:noAutofit/>
          </a:bodyPr>
          <a:lstStyle>
            <a:lvl1pPr>
              <a:lnSpc>
                <a:spcPct val="80000"/>
              </a:lnSpc>
              <a:defRPr sz="4400">
                <a:solidFill>
                  <a:srgbClr val="F5F5F5"/>
                </a:solidFill>
                <a:latin typeface="+mj-lt"/>
              </a:defRPr>
            </a:lvl1pPr>
          </a:lstStyle>
          <a:p>
            <a:r>
              <a:rPr lang="en-US"/>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7099301" y="172976"/>
            <a:ext cx="4795838" cy="6694549"/>
            <a:chOff x="7573963" y="693738"/>
            <a:chExt cx="4422775" cy="6173787"/>
          </a:xfrm>
          <a:solidFill>
            <a:srgbClr val="005586"/>
          </a:solidFill>
        </p:grpSpPr>
        <p:sp>
          <p:nvSpPr>
            <p:cNvPr id="47"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6"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7"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8"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9"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0"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1"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2"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3"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4"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5"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6"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7"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8"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1231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a:t>Click to edit Master title style</a:t>
            </a:r>
          </a:p>
        </p:txBody>
      </p:sp>
      <p:sp>
        <p:nvSpPr>
          <p:cNvPr id="4" name="Text Placeholder 3"/>
          <p:cNvSpPr>
            <a:spLocks noGrp="1"/>
          </p:cNvSpPr>
          <p:nvPr>
            <p:ph type="body" sz="quarter" idx="10"/>
          </p:nvPr>
        </p:nvSpPr>
        <p:spPr>
          <a:xfrm>
            <a:off x="379413" y="1435100"/>
            <a:ext cx="1131356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57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79412" y="452438"/>
            <a:ext cx="11313561" cy="792162"/>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8" name="Text Placeholder 2"/>
          <p:cNvSpPr>
            <a:spLocks noGrp="1"/>
          </p:cNvSpPr>
          <p:nvPr>
            <p:ph type="body" idx="1"/>
          </p:nvPr>
        </p:nvSpPr>
        <p:spPr>
          <a:xfrm>
            <a:off x="379413" y="1447801"/>
            <a:ext cx="11313560" cy="467836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6" name="Group 45"/>
          <p:cNvGrpSpPr/>
          <p:nvPr userDrawn="1"/>
        </p:nvGrpSpPr>
        <p:grpSpPr>
          <a:xfrm>
            <a:off x="509985" y="6385630"/>
            <a:ext cx="1164827" cy="226840"/>
            <a:chOff x="382588" y="4784726"/>
            <a:chExt cx="896938" cy="174625"/>
          </a:xfrm>
          <a:solidFill>
            <a:schemeClr val="tx1"/>
          </a:solidFill>
        </p:grpSpPr>
        <p:sp>
          <p:nvSpPr>
            <p:cNvPr id="4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8"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9"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0"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3"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4"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59"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mn-lt"/>
                <a:cs typeface="Calibri"/>
              </a:rPr>
              <a:pPr/>
              <a:t>‹#›</a:t>
            </a:fld>
            <a:endParaRPr lang="en-US" sz="900" dirty="0">
              <a:solidFill>
                <a:srgbClr val="282828"/>
              </a:solidFill>
              <a:latin typeface="+mn-lt"/>
              <a:cs typeface="Calibri"/>
            </a:endParaRPr>
          </a:p>
        </p:txBody>
      </p:sp>
      <p:sp>
        <p:nvSpPr>
          <p:cNvPr id="60" name="Footer Placeholder 4"/>
          <p:cNvSpPr txBox="1">
            <a:spLocks/>
          </p:cNvSpPr>
          <p:nvPr userDrawn="1"/>
        </p:nvSpPr>
        <p:spPr>
          <a:xfrm>
            <a:off x="7492417" y="6457947"/>
            <a:ext cx="3859795"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lang="en-US" b="0" i="0" dirty="0">
                <a:solidFill>
                  <a:srgbClr val="282828"/>
                </a:solidFill>
                <a:latin typeface="+mn-lt"/>
                <a:cs typeface="Calibri"/>
              </a:rPr>
              <a:t>© Cloudera,</a:t>
            </a:r>
            <a:r>
              <a:rPr lang="en-US" b="0" i="0" baseline="0" dirty="0">
                <a:solidFill>
                  <a:srgbClr val="282828"/>
                </a:solidFill>
                <a:latin typeface="+mn-lt"/>
                <a:cs typeface="Calibri"/>
              </a:rPr>
              <a:t> Inc</a:t>
            </a:r>
            <a:r>
              <a:rPr lang="en-US" b="0" i="0" dirty="0">
                <a:solidFill>
                  <a:srgbClr val="282828"/>
                </a:solidFill>
                <a:latin typeface="+mn-lt"/>
                <a:cs typeface="Calibri"/>
              </a:rPr>
              <a:t>. All rights reserved.</a:t>
            </a:r>
          </a:p>
        </p:txBody>
      </p:sp>
    </p:spTree>
    <p:extLst>
      <p:ext uri="{BB962C8B-B14F-4D97-AF65-F5344CB8AC3E}">
        <p14:creationId xmlns:p14="http://schemas.microsoft.com/office/powerpoint/2010/main" val="129147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 id="2147483689" r:id="rId4"/>
    <p:sldLayoutId id="2147483685" r:id="rId5"/>
    <p:sldLayoutId id="2147483690" r:id="rId6"/>
    <p:sldLayoutId id="2147483687" r:id="rId7"/>
    <p:sldLayoutId id="2147483691" r:id="rId8"/>
    <p:sldLayoutId id="2147483692" r:id="rId9"/>
    <p:sldLayoutId id="2147483693" r:id="rId10"/>
    <p:sldLayoutId id="2147483653" r:id="rId11"/>
    <p:sldLayoutId id="2147483654" r:id="rId12"/>
    <p:sldLayoutId id="2147483655" r:id="rId13"/>
    <p:sldLayoutId id="2147483677" r:id="rId14"/>
    <p:sldLayoutId id="2147483678" r:id="rId15"/>
    <p:sldLayoutId id="2147483670" r:id="rId16"/>
    <p:sldLayoutId id="2147483668" r:id="rId17"/>
    <p:sldLayoutId id="2147483669" r:id="rId18"/>
    <p:sldLayoutId id="2147483679" r:id="rId19"/>
    <p:sldLayoutId id="2147483680" r:id="rId20"/>
    <p:sldLayoutId id="2147483681" r:id="rId21"/>
    <p:sldLayoutId id="2147483667" r:id="rId22"/>
    <p:sldLayoutId id="2147483694" r:id="rId23"/>
    <p:sldLayoutId id="2147483671" r:id="rId24"/>
    <p:sldLayoutId id="2147483672" r:id="rId25"/>
    <p:sldLayoutId id="2147483673" r:id="rId26"/>
    <p:sldLayoutId id="2147483674" r:id="rId27"/>
    <p:sldLayoutId id="2147483675" r:id="rId28"/>
  </p:sldLayoutIdLst>
  <p:txStyles>
    <p:titleStyle>
      <a:lvl1pPr algn="l" defTabSz="457200" rtl="0" eaLnBrk="1" latinLnBrk="0" hangingPunct="1">
        <a:lnSpc>
          <a:spcPct val="80000"/>
        </a:lnSpc>
        <a:spcBef>
          <a:spcPct val="0"/>
        </a:spcBef>
        <a:buNone/>
        <a:defRPr sz="4000" b="0" i="0" kern="1200">
          <a:solidFill>
            <a:schemeClr val="tx2"/>
          </a:solidFill>
          <a:latin typeface="+mj-lt"/>
          <a:ea typeface="+mj-ea"/>
          <a:cs typeface="Calibri Light"/>
        </a:defRPr>
      </a:lvl1pPr>
    </p:titleStyle>
    <p:bodyStyle>
      <a:lvl1pPr marL="176213"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1pPr>
      <a:lvl2pPr marL="454025" indent="-165100"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2pPr>
      <a:lvl3pPr marL="857250"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3pPr>
      <a:lvl4pPr marL="1196975" indent="-165100" algn="l" defTabSz="457200" rtl="0" eaLnBrk="1" latinLnBrk="0" hangingPunct="1">
        <a:spcBef>
          <a:spcPct val="20000"/>
        </a:spcBef>
        <a:buClr>
          <a:schemeClr val="tx1"/>
        </a:buClr>
        <a:buSzPct val="80000"/>
        <a:buFont typeface="Arial"/>
        <a:buChar char="•"/>
        <a:tabLst>
          <a:tab pos="1889125" algn="l"/>
        </a:tabLst>
        <a:defRPr sz="2600" b="0" i="0" kern="1200">
          <a:solidFill>
            <a:srgbClr val="595B59"/>
          </a:solidFill>
          <a:latin typeface="+mn-lt"/>
          <a:ea typeface="+mn-ea"/>
          <a:cs typeface="Calibri Light"/>
        </a:defRPr>
      </a:lvl4pPr>
      <a:lvl5pPr marL="1600200" indent="-174625"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w.wang@cloudera.com"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loudera/dist_test"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cloudera/dist_test" TargetMode="Externa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mailto:andrew.wang@cloudera.com" TargetMode="Externa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10301" y="2701234"/>
            <a:ext cx="9030581" cy="2471446"/>
          </a:xfrm>
        </p:spPr>
        <p:txBody>
          <a:bodyPr>
            <a:noAutofit/>
          </a:bodyPr>
          <a:lstStyle/>
          <a:p>
            <a:r>
              <a:rPr lang="en-US" sz="5400" dirty="0"/>
              <a:t>Happier Software and</a:t>
            </a:r>
            <a:br>
              <a:rPr lang="en-US" sz="5400" dirty="0"/>
            </a:br>
            <a:r>
              <a:rPr lang="en-US" sz="5400" dirty="0"/>
              <a:t>Happier Developers through Distributed Testing</a:t>
            </a:r>
          </a:p>
        </p:txBody>
      </p:sp>
      <p:sp>
        <p:nvSpPr>
          <p:cNvPr id="6" name="Subtitle 5"/>
          <p:cNvSpPr>
            <a:spLocks noGrp="1"/>
          </p:cNvSpPr>
          <p:nvPr>
            <p:ph type="subTitle" idx="1"/>
          </p:nvPr>
        </p:nvSpPr>
        <p:spPr>
          <a:xfrm>
            <a:off x="435703" y="5714307"/>
            <a:ext cx="7336696" cy="1019366"/>
          </a:xfrm>
        </p:spPr>
        <p:txBody>
          <a:bodyPr/>
          <a:lstStyle/>
          <a:p>
            <a:r>
              <a:rPr lang="en-US" dirty="0"/>
              <a:t>Andrew Wang | </a:t>
            </a:r>
            <a:r>
              <a:rPr lang="en-US" dirty="0">
                <a:hlinkClick r:id="rId2"/>
              </a:rPr>
              <a:t>andrew.wang@cloudera.com</a:t>
            </a:r>
            <a:endParaRPr lang="en-US" dirty="0"/>
          </a:p>
          <a:p>
            <a:endParaRPr lang="en-US" dirty="0"/>
          </a:p>
        </p:txBody>
      </p:sp>
    </p:spTree>
    <p:extLst>
      <p:ext uri="{BB962C8B-B14F-4D97-AF65-F5344CB8AC3E}">
        <p14:creationId xmlns:p14="http://schemas.microsoft.com/office/powerpoint/2010/main" val="2234905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Text Placeholder 2"/>
          <p:cNvSpPr>
            <a:spLocks noGrp="1"/>
          </p:cNvSpPr>
          <p:nvPr>
            <p:ph type="body" sz="quarter" idx="10"/>
          </p:nvPr>
        </p:nvSpPr>
        <p:spPr/>
        <p:txBody>
          <a:bodyPr/>
          <a:lstStyle/>
          <a:p>
            <a:pPr>
              <a:buClr>
                <a:schemeClr val="accent5"/>
              </a:buClr>
            </a:pPr>
            <a:r>
              <a:rPr lang="en-US" dirty="0"/>
              <a:t>Human-speed testing (minutes)</a:t>
            </a:r>
          </a:p>
          <a:p>
            <a:pPr>
              <a:buClr>
                <a:schemeClr val="accent5"/>
              </a:buClr>
            </a:pPr>
            <a:r>
              <a:rPr lang="en-US" dirty="0"/>
              <a:t>Usable by normal developers as well as Jenkins</a:t>
            </a:r>
          </a:p>
          <a:p>
            <a:pPr lvl="1">
              <a:buClr>
                <a:schemeClr val="accent5"/>
              </a:buClr>
            </a:pPr>
            <a:r>
              <a:rPr lang="en-US" dirty="0"/>
              <a:t>As easy as “</a:t>
            </a:r>
            <a:r>
              <a:rPr lang="en-US" dirty="0" err="1"/>
              <a:t>mvn</a:t>
            </a:r>
            <a:r>
              <a:rPr lang="en-US" dirty="0"/>
              <a:t> test” or “</a:t>
            </a:r>
            <a:r>
              <a:rPr lang="en-US" dirty="0" err="1"/>
              <a:t>ctest</a:t>
            </a:r>
            <a:r>
              <a:rPr lang="en-US" dirty="0"/>
              <a:t>” on your laptop</a:t>
            </a:r>
          </a:p>
          <a:p>
            <a:pPr lvl="1">
              <a:buClr>
                <a:schemeClr val="accent5"/>
              </a:buClr>
            </a:pPr>
            <a:r>
              <a:rPr lang="en-US" dirty="0"/>
              <a:t>Integrates with existing Jenkins test reporting</a:t>
            </a:r>
          </a:p>
          <a:p>
            <a:pPr>
              <a:buClr>
                <a:schemeClr val="accent5"/>
              </a:buClr>
            </a:pPr>
            <a:r>
              <a:rPr lang="en-US" dirty="0"/>
              <a:t>Reusable tooling that works across projects</a:t>
            </a:r>
          </a:p>
          <a:p>
            <a:pPr>
              <a:buClr>
                <a:schemeClr val="accent5"/>
              </a:buClr>
            </a:pPr>
            <a:endParaRPr lang="en-US" dirty="0"/>
          </a:p>
        </p:txBody>
      </p:sp>
    </p:spTree>
    <p:extLst>
      <p:ext uri="{BB962C8B-B14F-4D97-AF65-F5344CB8AC3E}">
        <p14:creationId xmlns:p14="http://schemas.microsoft.com/office/powerpoint/2010/main" val="54051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parallel testing?</a:t>
            </a:r>
          </a:p>
        </p:txBody>
      </p:sp>
      <p:sp>
        <p:nvSpPr>
          <p:cNvPr id="3" name="Text Placeholder 2"/>
          <p:cNvSpPr>
            <a:spLocks noGrp="1"/>
          </p:cNvSpPr>
          <p:nvPr>
            <p:ph type="body" sz="quarter" idx="10"/>
          </p:nvPr>
        </p:nvSpPr>
        <p:spPr/>
        <p:txBody>
          <a:bodyPr/>
          <a:lstStyle/>
          <a:p>
            <a:pPr>
              <a:buClr>
                <a:schemeClr val="accent5"/>
              </a:buClr>
            </a:pPr>
            <a:r>
              <a:rPr lang="en-US" dirty="0"/>
              <a:t>Parallelism is limited to one machine</a:t>
            </a:r>
          </a:p>
          <a:p>
            <a:pPr lvl="1">
              <a:buClr>
                <a:schemeClr val="accent5"/>
              </a:buClr>
            </a:pPr>
            <a:r>
              <a:rPr lang="en-US" dirty="0"/>
              <a:t>8.5 hours / 16 = 30 mins, still too slow</a:t>
            </a:r>
          </a:p>
          <a:p>
            <a:pPr>
              <a:buClr>
                <a:schemeClr val="accent5"/>
              </a:buClr>
            </a:pPr>
            <a:r>
              <a:rPr lang="en-US" dirty="0"/>
              <a:t>Not well-suited for large distributed systems</a:t>
            </a:r>
          </a:p>
          <a:p>
            <a:pPr lvl="1">
              <a:buClr>
                <a:schemeClr val="accent5"/>
              </a:buClr>
            </a:pPr>
            <a:r>
              <a:rPr lang="en-US" dirty="0"/>
              <a:t>Conflicts from shared state (static initializers, ports, files)</a:t>
            </a:r>
          </a:p>
          <a:p>
            <a:pPr lvl="1">
              <a:buClr>
                <a:schemeClr val="accent5"/>
              </a:buClr>
            </a:pPr>
            <a:r>
              <a:rPr lang="en-US" dirty="0"/>
              <a:t>Hadoop unit tests are already very multi-threaded</a:t>
            </a:r>
          </a:p>
          <a:p>
            <a:pPr lvl="1">
              <a:buClr>
                <a:schemeClr val="accent5"/>
              </a:buClr>
            </a:pPr>
            <a:r>
              <a:rPr lang="en-US" dirty="0"/>
              <a:t>Test timeouts from increased load</a:t>
            </a:r>
          </a:p>
          <a:p>
            <a:pPr>
              <a:buClr>
                <a:schemeClr val="accent5"/>
              </a:buClr>
            </a:pPr>
            <a:r>
              <a:rPr lang="en-US" dirty="0"/>
              <a:t>Work is not reusable across multiple projects</a:t>
            </a:r>
          </a:p>
        </p:txBody>
      </p:sp>
    </p:spTree>
    <p:extLst>
      <p:ext uri="{BB962C8B-B14F-4D97-AF65-F5344CB8AC3E}">
        <p14:creationId xmlns:p14="http://schemas.microsoft.com/office/powerpoint/2010/main" val="20296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Text Placeholder 2"/>
          <p:cNvSpPr>
            <a:spLocks noGrp="1"/>
          </p:cNvSpPr>
          <p:nvPr>
            <p:ph type="body" sz="quarter" idx="10"/>
          </p:nvPr>
        </p:nvSpPr>
        <p:spPr/>
        <p:txBody>
          <a:bodyPr/>
          <a:lstStyle/>
          <a:p>
            <a:pPr>
              <a:buClr>
                <a:schemeClr val="accent5"/>
              </a:buClr>
            </a:pPr>
            <a:r>
              <a:rPr lang="en-US" dirty="0"/>
              <a:t>Reuse Isolate tools written by Chromium</a:t>
            </a:r>
          </a:p>
          <a:p>
            <a:pPr lvl="1">
              <a:buClr>
                <a:schemeClr val="accent5"/>
              </a:buClr>
            </a:pPr>
            <a:r>
              <a:rPr lang="en-US" dirty="0">
                <a:latin typeface="Consolas" panose="020B0609020204030204" pitchFamily="49" charset="0"/>
              </a:rPr>
              <a:t>isolate</a:t>
            </a:r>
            <a:r>
              <a:rPr lang="en-US" dirty="0"/>
              <a:t> file format for specifying dependencies and test invocation</a:t>
            </a:r>
          </a:p>
          <a:p>
            <a:pPr lvl="1">
              <a:buClr>
                <a:schemeClr val="accent5"/>
              </a:buClr>
            </a:pPr>
            <a:r>
              <a:rPr lang="en-US" dirty="0"/>
              <a:t>File server for serving dependencies</a:t>
            </a:r>
          </a:p>
          <a:p>
            <a:pPr lvl="1">
              <a:buClr>
                <a:schemeClr val="accent5"/>
              </a:buClr>
            </a:pPr>
            <a:r>
              <a:rPr lang="en-US" dirty="0"/>
              <a:t>Script to download deps and run a single test</a:t>
            </a:r>
          </a:p>
        </p:txBody>
      </p:sp>
    </p:spTree>
    <p:extLst>
      <p:ext uri="{BB962C8B-B14F-4D97-AF65-F5344CB8AC3E}">
        <p14:creationId xmlns:p14="http://schemas.microsoft.com/office/powerpoint/2010/main" val="1689893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Isolate file</a:t>
            </a:r>
          </a:p>
        </p:txBody>
      </p:sp>
      <p:sp>
        <p:nvSpPr>
          <p:cNvPr id="3" name="Text Placeholder 2"/>
          <p:cNvSpPr>
            <a:spLocks noGrp="1"/>
          </p:cNvSpPr>
          <p:nvPr>
            <p:ph type="body" sz="quarter" idx="10"/>
          </p:nvPr>
        </p:nvSpPr>
        <p:spPr/>
        <p:txBody>
          <a:bodyPr/>
          <a:lstStyle/>
          <a:p>
            <a:pPr marL="0" indent="0">
              <a:buClr>
                <a:schemeClr val="accent5"/>
              </a:buClr>
              <a:buNone/>
            </a:pPr>
            <a:r>
              <a:rPr lang="en-US" dirty="0">
                <a:latin typeface="Consolas" panose="020B0609020204030204" pitchFamily="49" charset="0"/>
              </a:rPr>
              <a:t># Python</a:t>
            </a:r>
          </a:p>
          <a:p>
            <a:pPr marL="0" indent="0">
              <a:buClr>
                <a:schemeClr val="accent5"/>
              </a:buClr>
              <a:buNone/>
            </a:pPr>
            <a:r>
              <a:rPr lang="en-US" dirty="0">
                <a:latin typeface="Consolas" panose="020B0609020204030204" pitchFamily="49" charset="0"/>
              </a:rPr>
              <a:t>{</a:t>
            </a:r>
          </a:p>
          <a:p>
            <a:pPr marL="0" indent="0">
              <a:buClr>
                <a:schemeClr val="accent5"/>
              </a:buClr>
              <a:buNone/>
            </a:pPr>
            <a:r>
              <a:rPr lang="en-US" dirty="0">
                <a:latin typeface="Consolas" panose="020B0609020204030204" pitchFamily="49" charset="0"/>
              </a:rPr>
              <a:t>	‘variables’: {</a:t>
            </a:r>
          </a:p>
          <a:p>
            <a:pPr marL="0" indent="0">
              <a:buClr>
                <a:schemeClr val="accent5"/>
              </a:buClr>
              <a:buNone/>
            </a:pPr>
            <a:r>
              <a:rPr lang="en-US" dirty="0">
                <a:latin typeface="Consolas" panose="020B0609020204030204" pitchFamily="49" charset="0"/>
              </a:rPr>
              <a:t>		‘files’: [‘run_test.sh’, ‘pom.xml’,</a:t>
            </a:r>
          </a:p>
          <a:p>
            <a:pPr marL="0" indent="0">
              <a:buClr>
                <a:schemeClr val="accent5"/>
              </a:buClr>
              <a:buNone/>
            </a:pPr>
            <a:r>
              <a:rPr lang="en-US" dirty="0">
                <a:latin typeface="Consolas" panose="020B0609020204030204" pitchFamily="49" charset="0"/>
              </a:rPr>
              <a:t>						‘.m2/…/foo.jar’, ‘target/bar.jar’,</a:t>
            </a:r>
          </a:p>
          <a:p>
            <a:pPr marL="0" indent="0">
              <a:buClr>
                <a:schemeClr val="accent5"/>
              </a:buClr>
              <a:buNone/>
            </a:pPr>
            <a:r>
              <a:rPr lang="en-US" dirty="0">
                <a:latin typeface="Consolas" panose="020B0609020204030204" pitchFamily="49" charset="0"/>
              </a:rPr>
              <a:t>						‘target/config.ini’],</a:t>
            </a:r>
          </a:p>
          <a:p>
            <a:pPr marL="0" indent="0">
              <a:buClr>
                <a:schemeClr val="accent5"/>
              </a:buClr>
              <a:buNone/>
            </a:pPr>
            <a:r>
              <a:rPr lang="en-US" dirty="0">
                <a:latin typeface="Consolas" panose="020B0609020204030204" pitchFamily="49" charset="0"/>
              </a:rPr>
              <a:t>		‘command’: [‘run_test.sh’, ‘</a:t>
            </a:r>
            <a:r>
              <a:rPr lang="en-US" dirty="0" err="1">
                <a:latin typeface="Consolas" panose="020B0609020204030204" pitchFamily="49" charset="0"/>
              </a:rPr>
              <a:t>TestFooBar</a:t>
            </a:r>
            <a:r>
              <a:rPr lang="en-US" dirty="0">
                <a:latin typeface="Consolas" panose="020B0609020204030204" pitchFamily="49" charset="0"/>
              </a:rPr>
              <a:t>’]</a:t>
            </a:r>
          </a:p>
          <a:p>
            <a:pPr marL="0" indent="0">
              <a:buClr>
                <a:schemeClr val="accent5"/>
              </a:buClr>
              <a:buNone/>
            </a:pPr>
            <a:r>
              <a:rPr lang="en-US" dirty="0">
                <a:latin typeface="Consolas" panose="020B0609020204030204" pitchFamily="49" charset="0"/>
              </a:rPr>
              <a:t>	}</a:t>
            </a:r>
          </a:p>
          <a:p>
            <a:pPr marL="0" indent="0">
              <a:buClr>
                <a:schemeClr val="accent5"/>
              </a:buClr>
              <a:buNone/>
            </a:pPr>
            <a:r>
              <a:rPr lang="en-US" dirty="0">
                <a:latin typeface="Consolas" panose="020B0609020204030204" pitchFamily="49" charset="0"/>
              </a:rPr>
              <a:t>}</a:t>
            </a:r>
          </a:p>
        </p:txBody>
      </p:sp>
    </p:spTree>
    <p:extLst>
      <p:ext uri="{BB962C8B-B14F-4D97-AF65-F5344CB8AC3E}">
        <p14:creationId xmlns:p14="http://schemas.microsoft.com/office/powerpoint/2010/main" val="4281652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Isolate server</a:t>
            </a:r>
          </a:p>
        </p:txBody>
      </p:sp>
      <p:sp>
        <p:nvSpPr>
          <p:cNvPr id="3" name="Text Placeholder 2"/>
          <p:cNvSpPr>
            <a:spLocks noGrp="1"/>
          </p:cNvSpPr>
          <p:nvPr>
            <p:ph type="body" sz="quarter" idx="10"/>
          </p:nvPr>
        </p:nvSpPr>
        <p:spPr/>
        <p:txBody>
          <a:bodyPr/>
          <a:lstStyle/>
          <a:p>
            <a:pPr>
              <a:buClr>
                <a:schemeClr val="accent5"/>
              </a:buClr>
            </a:pPr>
            <a:r>
              <a:rPr lang="en-US" dirty="0"/>
              <a:t>Content-addressed file server</a:t>
            </a:r>
          </a:p>
          <a:p>
            <a:pPr lvl="1">
              <a:buClr>
                <a:schemeClr val="accent5"/>
              </a:buClr>
            </a:pPr>
            <a:r>
              <a:rPr lang="en-US" dirty="0"/>
              <a:t>Each file is identified by a hash of the contents</a:t>
            </a:r>
          </a:p>
          <a:p>
            <a:pPr>
              <a:buClr>
                <a:schemeClr val="accent5"/>
              </a:buClr>
            </a:pPr>
            <a:r>
              <a:rPr lang="en-US" dirty="0"/>
              <a:t>Uploading a test using isolate file</a:t>
            </a:r>
          </a:p>
          <a:p>
            <a:pPr lvl="1">
              <a:buClr>
                <a:schemeClr val="accent5"/>
              </a:buClr>
            </a:pPr>
            <a:r>
              <a:rPr lang="en-US" dirty="0"/>
              <a:t>Upload deps to server</a:t>
            </a:r>
          </a:p>
          <a:p>
            <a:pPr lvl="1">
              <a:buClr>
                <a:schemeClr val="accent5"/>
              </a:buClr>
            </a:pPr>
            <a:r>
              <a:rPr lang="en-US" dirty="0"/>
              <a:t>Upload isolate test to server</a:t>
            </a:r>
          </a:p>
          <a:p>
            <a:pPr lvl="1">
              <a:buClr>
                <a:schemeClr val="accent5"/>
              </a:buClr>
            </a:pPr>
            <a:r>
              <a:rPr lang="en-US" dirty="0"/>
              <a:t>Save the hash of isolated test for later use</a:t>
            </a:r>
          </a:p>
          <a:p>
            <a:pPr>
              <a:buClr>
                <a:schemeClr val="accent5"/>
              </a:buClr>
            </a:pPr>
            <a:r>
              <a:rPr lang="en-US" dirty="0"/>
              <a:t>Running a test via run_isolated.py</a:t>
            </a:r>
          </a:p>
          <a:p>
            <a:pPr lvl="1">
              <a:buClr>
                <a:schemeClr val="accent5"/>
              </a:buClr>
            </a:pPr>
            <a:r>
              <a:rPr lang="en-US" dirty="0"/>
              <a:t>Download the test based on hash</a:t>
            </a:r>
          </a:p>
          <a:p>
            <a:pPr lvl="1">
              <a:buClr>
                <a:schemeClr val="accent5"/>
              </a:buClr>
            </a:pPr>
            <a:r>
              <a:rPr lang="en-US" dirty="0"/>
              <a:t>Download the dependencies</a:t>
            </a:r>
          </a:p>
          <a:p>
            <a:pPr lvl="1">
              <a:buClr>
                <a:schemeClr val="accent5"/>
              </a:buClr>
            </a:pPr>
            <a:r>
              <a:rPr lang="en-US" dirty="0"/>
              <a:t>Invoke the test with command from the isolate file</a:t>
            </a:r>
          </a:p>
        </p:txBody>
      </p:sp>
      <p:sp>
        <p:nvSpPr>
          <p:cNvPr id="4" name="TextBox 3"/>
          <p:cNvSpPr txBox="1"/>
          <p:nvPr/>
        </p:nvSpPr>
        <p:spPr>
          <a:xfrm>
            <a:off x="8064000" y="3270653"/>
            <a:ext cx="3808800" cy="954107"/>
          </a:xfrm>
          <a:prstGeom prst="rect">
            <a:avLst/>
          </a:prstGeom>
          <a:noFill/>
        </p:spPr>
        <p:txBody>
          <a:bodyPr wrap="square" rtlCol="0">
            <a:spAutoFit/>
          </a:bodyPr>
          <a:lstStyle/>
          <a:p>
            <a:r>
              <a:rPr lang="en-US" sz="2800" dirty="0">
                <a:solidFill>
                  <a:schemeClr val="tx2"/>
                </a:solidFill>
              </a:rPr>
              <a:t>Cache and </a:t>
            </a:r>
            <a:r>
              <a:rPr lang="en-US" sz="2800" dirty="0" err="1">
                <a:solidFill>
                  <a:schemeClr val="tx2"/>
                </a:solidFill>
              </a:rPr>
              <a:t>deduplicate</a:t>
            </a:r>
            <a:r>
              <a:rPr lang="en-US" sz="2800" dirty="0">
                <a:solidFill>
                  <a:schemeClr val="tx2"/>
                </a:solidFill>
              </a:rPr>
              <a:t> based on hashes</a:t>
            </a:r>
          </a:p>
        </p:txBody>
      </p:sp>
      <p:cxnSp>
        <p:nvCxnSpPr>
          <p:cNvPr id="6" name="Straight Arrow Connector 5"/>
          <p:cNvCxnSpPr/>
          <p:nvPr/>
        </p:nvCxnSpPr>
        <p:spPr>
          <a:xfrm flipH="1" flipV="1">
            <a:off x="4759200" y="3189600"/>
            <a:ext cx="3225600" cy="266400"/>
          </a:xfrm>
          <a:prstGeom prst="straightConnector1">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608800" y="4262200"/>
            <a:ext cx="2455200" cy="1037000"/>
          </a:xfrm>
          <a:prstGeom prst="straightConnector1">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0510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it distributed</a:t>
            </a:r>
          </a:p>
        </p:txBody>
      </p:sp>
      <p:sp>
        <p:nvSpPr>
          <p:cNvPr id="3" name="Text Placeholder 2"/>
          <p:cNvSpPr>
            <a:spLocks noGrp="1"/>
          </p:cNvSpPr>
          <p:nvPr>
            <p:ph type="body" sz="quarter" idx="10"/>
          </p:nvPr>
        </p:nvSpPr>
        <p:spPr/>
        <p:txBody>
          <a:bodyPr/>
          <a:lstStyle/>
          <a:p>
            <a:pPr>
              <a:buClr>
                <a:schemeClr val="accent5"/>
              </a:buClr>
            </a:pPr>
            <a:r>
              <a:rPr lang="en-US" dirty="0"/>
              <a:t>Glue it together with front-end and back-end</a:t>
            </a:r>
          </a:p>
          <a:p>
            <a:pPr>
              <a:buClr>
                <a:schemeClr val="accent5"/>
              </a:buClr>
            </a:pPr>
            <a:r>
              <a:rPr lang="en-US" dirty="0"/>
              <a:t>Front-end</a:t>
            </a:r>
          </a:p>
          <a:p>
            <a:pPr lvl="1">
              <a:buClr>
                <a:schemeClr val="accent5"/>
              </a:buClr>
            </a:pPr>
            <a:r>
              <a:rPr lang="en-US" dirty="0"/>
              <a:t>Generates an </a:t>
            </a:r>
            <a:r>
              <a:rPr lang="en-US" dirty="0">
                <a:latin typeface="Consolas" panose="020B0609020204030204" pitchFamily="49" charset="0"/>
              </a:rPr>
              <a:t>isolate</a:t>
            </a:r>
            <a:r>
              <a:rPr lang="en-US" dirty="0"/>
              <a:t> file for each unit test</a:t>
            </a:r>
          </a:p>
          <a:p>
            <a:pPr lvl="1">
              <a:buClr>
                <a:schemeClr val="accent5"/>
              </a:buClr>
            </a:pPr>
            <a:r>
              <a:rPr lang="en-US" dirty="0"/>
              <a:t>User interface for submitting and tracking a test job</a:t>
            </a:r>
          </a:p>
          <a:p>
            <a:pPr>
              <a:buClr>
                <a:schemeClr val="accent5"/>
              </a:buClr>
            </a:pPr>
            <a:r>
              <a:rPr lang="en-US" dirty="0"/>
              <a:t>Back-end</a:t>
            </a:r>
          </a:p>
          <a:p>
            <a:pPr lvl="1">
              <a:buClr>
                <a:schemeClr val="accent5"/>
              </a:buClr>
            </a:pPr>
            <a:r>
              <a:rPr lang="en-US" dirty="0"/>
              <a:t>Schedules test tasks, tracks job and task status</a:t>
            </a:r>
          </a:p>
          <a:p>
            <a:pPr lvl="1">
              <a:buClr>
                <a:schemeClr val="accent5"/>
              </a:buClr>
            </a:pPr>
            <a:r>
              <a:rPr lang="en-US" dirty="0"/>
              <a:t>Collect logs and test output</a:t>
            </a:r>
          </a:p>
          <a:p>
            <a:pPr lvl="1">
              <a:buClr>
                <a:schemeClr val="accent5"/>
              </a:buClr>
            </a:pPr>
            <a:r>
              <a:rPr lang="en-US" dirty="0"/>
              <a:t>Dynamic provisioning of test executors</a:t>
            </a:r>
          </a:p>
          <a:p>
            <a:pPr lvl="1">
              <a:buClr>
                <a:schemeClr val="accent5"/>
              </a:buClr>
            </a:pPr>
            <a:r>
              <a:rPr lang="en-US" dirty="0"/>
              <a:t>REST and GUI interface</a:t>
            </a:r>
          </a:p>
        </p:txBody>
      </p:sp>
    </p:spTree>
    <p:extLst>
      <p:ext uri="{BB962C8B-B14F-4D97-AF65-F5344CB8AC3E}">
        <p14:creationId xmlns:p14="http://schemas.microsoft.com/office/powerpoint/2010/main" val="205767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drew.wang\Downloads\1279641266-24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47586"/>
            <a:ext cx="2147561" cy="16527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40305" y="2752725"/>
            <a:ext cx="209169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Front-end</a:t>
            </a:r>
          </a:p>
        </p:txBody>
      </p:sp>
      <p:sp>
        <p:nvSpPr>
          <p:cNvPr id="8" name="Rectangle 7"/>
          <p:cNvSpPr/>
          <p:nvPr/>
        </p:nvSpPr>
        <p:spPr>
          <a:xfrm>
            <a:off x="8257535" y="4541520"/>
            <a:ext cx="209169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Back-end</a:t>
            </a:r>
          </a:p>
        </p:txBody>
      </p:sp>
      <p:cxnSp>
        <p:nvCxnSpPr>
          <p:cNvPr id="9" name="Straight Arrow Connector 8"/>
          <p:cNvCxnSpPr/>
          <p:nvPr/>
        </p:nvCxnSpPr>
        <p:spPr>
          <a:xfrm flipH="1">
            <a:off x="4531995" y="1354455"/>
            <a:ext cx="3697605" cy="1691640"/>
          </a:xfrm>
          <a:prstGeom prst="straightConnector1">
            <a:avLst/>
          </a:prstGeom>
          <a:ln w="57150">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8" idx="1"/>
          </p:cNvCxnSpPr>
          <p:nvPr/>
        </p:nvCxnSpPr>
        <p:spPr>
          <a:xfrm>
            <a:off x="4531995" y="3669030"/>
            <a:ext cx="3725540" cy="1443990"/>
          </a:xfrm>
          <a:prstGeom prst="straightConnector1">
            <a:avLst/>
          </a:prstGeom>
          <a:ln w="57150">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126090" y="2000313"/>
            <a:ext cx="2354580" cy="954107"/>
          </a:xfrm>
          <a:prstGeom prst="rect">
            <a:avLst/>
          </a:prstGeom>
          <a:noFill/>
        </p:spPr>
        <p:txBody>
          <a:bodyPr wrap="square" rtlCol="0">
            <a:spAutoFit/>
          </a:bodyPr>
          <a:lstStyle/>
          <a:p>
            <a:pPr algn="ctr"/>
            <a:r>
              <a:rPr lang="en-US" sz="2800" dirty="0">
                <a:solidFill>
                  <a:schemeClr val="accent5"/>
                </a:solidFill>
              </a:rPr>
              <a:t>Project </a:t>
            </a:r>
          </a:p>
          <a:p>
            <a:pPr algn="ctr"/>
            <a:r>
              <a:rPr lang="en-US" sz="2800" dirty="0">
                <a:solidFill>
                  <a:schemeClr val="accent5"/>
                </a:solidFill>
              </a:rPr>
              <a:t>on-disk state</a:t>
            </a:r>
          </a:p>
        </p:txBody>
      </p:sp>
      <p:sp>
        <p:nvSpPr>
          <p:cNvPr id="16" name="TextBox 15"/>
          <p:cNvSpPr txBox="1"/>
          <p:nvPr/>
        </p:nvSpPr>
        <p:spPr>
          <a:xfrm>
            <a:off x="4166235" y="1244189"/>
            <a:ext cx="2748915" cy="830997"/>
          </a:xfrm>
          <a:prstGeom prst="rect">
            <a:avLst/>
          </a:prstGeom>
          <a:noFill/>
        </p:spPr>
        <p:txBody>
          <a:bodyPr wrap="square" rtlCol="0">
            <a:spAutoFit/>
          </a:bodyPr>
          <a:lstStyle/>
          <a:p>
            <a:r>
              <a:rPr lang="en-US" sz="2400" dirty="0">
                <a:solidFill>
                  <a:schemeClr val="accent5"/>
                </a:solidFill>
              </a:rPr>
              <a:t>Enumerate tests and</a:t>
            </a:r>
          </a:p>
          <a:p>
            <a:r>
              <a:rPr lang="en-US" sz="2400" dirty="0">
                <a:solidFill>
                  <a:schemeClr val="accent5"/>
                </a:solidFill>
              </a:rPr>
              <a:t>dependencies</a:t>
            </a:r>
          </a:p>
        </p:txBody>
      </p:sp>
      <p:sp>
        <p:nvSpPr>
          <p:cNvPr id="18" name="TextBox 17"/>
          <p:cNvSpPr txBox="1"/>
          <p:nvPr/>
        </p:nvSpPr>
        <p:spPr>
          <a:xfrm>
            <a:off x="188595" y="2752516"/>
            <a:ext cx="2986088" cy="1200329"/>
          </a:xfrm>
          <a:prstGeom prst="rect">
            <a:avLst/>
          </a:prstGeom>
          <a:noFill/>
        </p:spPr>
        <p:txBody>
          <a:bodyPr wrap="square" rtlCol="0">
            <a:spAutoFit/>
          </a:bodyPr>
          <a:lstStyle/>
          <a:p>
            <a:r>
              <a:rPr lang="en-US" sz="2400" dirty="0">
                <a:solidFill>
                  <a:schemeClr val="accent5"/>
                </a:solidFill>
              </a:rPr>
              <a:t>Package each</a:t>
            </a:r>
          </a:p>
          <a:p>
            <a:r>
              <a:rPr lang="en-US" sz="2400" dirty="0">
                <a:solidFill>
                  <a:schemeClr val="accent5"/>
                </a:solidFill>
              </a:rPr>
              <a:t>test so it can</a:t>
            </a:r>
          </a:p>
          <a:p>
            <a:r>
              <a:rPr lang="en-US" sz="2400" dirty="0">
                <a:solidFill>
                  <a:schemeClr val="accent5"/>
                </a:solidFill>
              </a:rPr>
              <a:t>run isolated</a:t>
            </a:r>
          </a:p>
        </p:txBody>
      </p:sp>
      <p:sp>
        <p:nvSpPr>
          <p:cNvPr id="19" name="TextBox 18"/>
          <p:cNvSpPr txBox="1"/>
          <p:nvPr/>
        </p:nvSpPr>
        <p:spPr>
          <a:xfrm>
            <a:off x="4071461" y="4485649"/>
            <a:ext cx="2986088" cy="830997"/>
          </a:xfrm>
          <a:prstGeom prst="rect">
            <a:avLst/>
          </a:prstGeom>
          <a:noFill/>
        </p:spPr>
        <p:txBody>
          <a:bodyPr wrap="square" rtlCol="0">
            <a:spAutoFit/>
          </a:bodyPr>
          <a:lstStyle/>
          <a:p>
            <a:r>
              <a:rPr lang="en-US" sz="2400" dirty="0">
                <a:solidFill>
                  <a:schemeClr val="accent5"/>
                </a:solidFill>
              </a:rPr>
              <a:t>Submit test tasks</a:t>
            </a:r>
          </a:p>
          <a:p>
            <a:r>
              <a:rPr lang="en-US" sz="2400" dirty="0">
                <a:solidFill>
                  <a:schemeClr val="accent5"/>
                </a:solidFill>
              </a:rPr>
              <a:t>and track progress</a:t>
            </a:r>
          </a:p>
        </p:txBody>
      </p:sp>
    </p:spTree>
    <p:extLst>
      <p:ext uri="{BB962C8B-B14F-4D97-AF65-F5344CB8AC3E}">
        <p14:creationId xmlns:p14="http://schemas.microsoft.com/office/powerpoint/2010/main" val="214353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a:t>
            </a:r>
          </a:p>
        </p:txBody>
      </p:sp>
      <p:sp>
        <p:nvSpPr>
          <p:cNvPr id="3" name="Text Placeholder 2"/>
          <p:cNvSpPr>
            <a:spLocks noGrp="1"/>
          </p:cNvSpPr>
          <p:nvPr>
            <p:ph type="body" sz="quarter" idx="10"/>
          </p:nvPr>
        </p:nvSpPr>
        <p:spPr/>
        <p:txBody>
          <a:bodyPr/>
          <a:lstStyle/>
          <a:p>
            <a:pPr>
              <a:buClr>
                <a:schemeClr val="accent5"/>
              </a:buClr>
            </a:pPr>
            <a:r>
              <a:rPr lang="en-US" dirty="0"/>
              <a:t>Enumerate set of tests</a:t>
            </a:r>
          </a:p>
          <a:p>
            <a:pPr>
              <a:buClr>
                <a:schemeClr val="accent5"/>
              </a:buClr>
            </a:pPr>
            <a:r>
              <a:rPr lang="en-US" dirty="0"/>
              <a:t>Determine test dependencies</a:t>
            </a:r>
          </a:p>
          <a:p>
            <a:pPr>
              <a:buClr>
                <a:schemeClr val="accent5"/>
              </a:buClr>
            </a:pPr>
            <a:r>
              <a:rPr lang="en-US" dirty="0"/>
              <a:t>Package and invoke the test</a:t>
            </a:r>
          </a:p>
          <a:p>
            <a:pPr marL="0" indent="0">
              <a:buClr>
                <a:schemeClr val="accent5"/>
              </a:buClr>
              <a:buNone/>
            </a:pPr>
            <a:endParaRPr lang="en-US" dirty="0"/>
          </a:p>
          <a:p>
            <a:pPr>
              <a:buClr>
                <a:schemeClr val="accent5"/>
              </a:buClr>
            </a:pPr>
            <a:r>
              <a:rPr lang="en-US" dirty="0"/>
              <a:t>Implemented two front-ends</a:t>
            </a:r>
          </a:p>
          <a:p>
            <a:pPr lvl="1">
              <a:buClr>
                <a:schemeClr val="accent5"/>
              </a:buClr>
            </a:pPr>
            <a:r>
              <a:rPr lang="en-US" dirty="0"/>
              <a:t>Apache Kudu-specific: C++ and </a:t>
            </a:r>
            <a:r>
              <a:rPr lang="en-US" dirty="0" err="1"/>
              <a:t>gtest</a:t>
            </a:r>
            <a:endParaRPr lang="en-US" dirty="0"/>
          </a:p>
          <a:p>
            <a:pPr lvl="1">
              <a:buClr>
                <a:schemeClr val="accent5"/>
              </a:buClr>
            </a:pPr>
            <a:r>
              <a:rPr lang="en-US" dirty="0">
                <a:latin typeface="Consolas" panose="020B0609020204030204" pitchFamily="49" charset="0"/>
                <a:cs typeface="Consolas" panose="020B0609020204030204" pitchFamily="49" charset="0"/>
              </a:rPr>
              <a:t>grind</a:t>
            </a:r>
            <a:r>
              <a:rPr lang="en-US" dirty="0"/>
              <a:t>: Any Maven and Surefire project</a:t>
            </a:r>
          </a:p>
          <a:p>
            <a:pPr>
              <a:buClr>
                <a:schemeClr val="accent5"/>
              </a:buClr>
            </a:pPr>
            <a:r>
              <a:rPr lang="en-US" dirty="0"/>
              <a:t>Kudu front-end is very simple, will discuss </a:t>
            </a:r>
            <a:r>
              <a:rPr lang="en-US" dirty="0">
                <a:latin typeface="Consolas" panose="020B0609020204030204" pitchFamily="49" charset="0"/>
                <a:cs typeface="Consolas" panose="020B0609020204030204" pitchFamily="49" charset="0"/>
              </a:rPr>
              <a:t>grind</a:t>
            </a:r>
            <a:r>
              <a:rPr lang="en-US" dirty="0"/>
              <a:t> instead</a:t>
            </a:r>
          </a:p>
        </p:txBody>
      </p:sp>
    </p:spTree>
    <p:extLst>
      <p:ext uri="{BB962C8B-B14F-4D97-AF65-F5344CB8AC3E}">
        <p14:creationId xmlns:p14="http://schemas.microsoft.com/office/powerpoint/2010/main" val="788159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T</a:t>
            </a:r>
            <a:r>
              <a:rPr lang="en-US" dirty="0"/>
              <a:t>est enumeration</a:t>
            </a:r>
          </a:p>
        </p:txBody>
      </p:sp>
      <p:sp>
        <p:nvSpPr>
          <p:cNvPr id="3" name="Text Placeholder 2"/>
          <p:cNvSpPr>
            <a:spLocks noGrp="1"/>
          </p:cNvSpPr>
          <p:nvPr>
            <p:ph type="body" sz="quarter" idx="10"/>
          </p:nvPr>
        </p:nvSpPr>
        <p:spPr/>
        <p:txBody>
          <a:bodyPr/>
          <a:lstStyle/>
          <a:p>
            <a:pPr>
              <a:buClr>
                <a:schemeClr val="accent5"/>
              </a:buClr>
            </a:pPr>
            <a:r>
              <a:rPr lang="en-US" dirty="0"/>
              <a:t>What tests are present in the project?</a:t>
            </a:r>
          </a:p>
          <a:p>
            <a:pPr>
              <a:buClr>
                <a:schemeClr val="accent5"/>
              </a:buClr>
            </a:pPr>
            <a:r>
              <a:rPr lang="en-US" dirty="0"/>
              <a:t>Try a 99/1 solution</a:t>
            </a:r>
          </a:p>
          <a:p>
            <a:pPr lvl="1">
              <a:buClr>
                <a:schemeClr val="accent5"/>
              </a:buClr>
            </a:pPr>
            <a:r>
              <a:rPr lang="en-US" dirty="0"/>
              <a:t>Match on default Surefire regexes (Test*.java, *Test.java, *TestCase.java)</a:t>
            </a:r>
          </a:p>
          <a:p>
            <a:pPr lvl="1">
              <a:buClr>
                <a:schemeClr val="accent5"/>
              </a:buClr>
            </a:pPr>
            <a:r>
              <a:rPr lang="en-US" dirty="0"/>
              <a:t>Filter out subclasses and abstract classes</a:t>
            </a:r>
          </a:p>
          <a:p>
            <a:pPr>
              <a:buClr>
                <a:schemeClr val="accent5"/>
              </a:buClr>
            </a:pPr>
            <a:r>
              <a:rPr lang="en-US" dirty="0"/>
              <a:t>This is not perfect, but works very well in practice</a:t>
            </a:r>
          </a:p>
          <a:p>
            <a:pPr>
              <a:buClr>
                <a:schemeClr val="accent5"/>
              </a:buClr>
            </a:pPr>
            <a:r>
              <a:rPr lang="en-US" dirty="0"/>
              <a:t>Ideal is to use Surefire for enumeration, but…</a:t>
            </a:r>
          </a:p>
          <a:p>
            <a:pPr lvl="1">
              <a:buClr>
                <a:schemeClr val="accent5"/>
              </a:buClr>
            </a:pPr>
            <a:r>
              <a:rPr lang="en-US" dirty="0"/>
              <a:t>No API exists, so need to hack Surefire</a:t>
            </a:r>
          </a:p>
          <a:p>
            <a:pPr lvl="1">
              <a:buClr>
                <a:schemeClr val="accent5"/>
              </a:buClr>
            </a:pPr>
            <a:r>
              <a:rPr lang="en-US" dirty="0"/>
              <a:t>Hacked version of Surefire was still very slow</a:t>
            </a:r>
          </a:p>
          <a:p>
            <a:pPr>
              <a:buClr>
                <a:schemeClr val="accent5"/>
              </a:buClr>
            </a:pPr>
            <a:endParaRPr lang="en-US" dirty="0"/>
          </a:p>
        </p:txBody>
      </p:sp>
    </p:spTree>
    <p:extLst>
      <p:ext uri="{BB962C8B-B14F-4D97-AF65-F5344CB8AC3E}">
        <p14:creationId xmlns:p14="http://schemas.microsoft.com/office/powerpoint/2010/main" val="3501104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a:t>
            </a:r>
          </a:p>
        </p:txBody>
      </p:sp>
      <p:sp>
        <p:nvSpPr>
          <p:cNvPr id="3" name="Text Placeholder 2"/>
          <p:cNvSpPr>
            <a:spLocks noGrp="1"/>
          </p:cNvSpPr>
          <p:nvPr>
            <p:ph type="body" sz="quarter" idx="10"/>
          </p:nvPr>
        </p:nvSpPr>
        <p:spPr/>
        <p:txBody>
          <a:bodyPr/>
          <a:lstStyle/>
          <a:p>
            <a:pPr>
              <a:buClr>
                <a:schemeClr val="accent5"/>
              </a:buClr>
            </a:pPr>
            <a:r>
              <a:rPr lang="en-US" dirty="0"/>
              <a:t>External dependencies</a:t>
            </a:r>
          </a:p>
          <a:p>
            <a:pPr lvl="1">
              <a:buClr>
                <a:schemeClr val="accent5"/>
              </a:buClr>
            </a:pPr>
            <a:r>
              <a:rPr lang="en-US" dirty="0"/>
              <a:t>Downloaded jars in </a:t>
            </a:r>
            <a:r>
              <a:rPr lang="en-US" dirty="0">
                <a:latin typeface="Consolas" panose="020B0609020204030204" pitchFamily="49" charset="0"/>
                <a:cs typeface="Consolas" panose="020B0609020204030204" pitchFamily="49" charset="0"/>
              </a:rPr>
              <a:t>~/.m2/repository</a:t>
            </a:r>
          </a:p>
          <a:p>
            <a:pPr>
              <a:buClr>
                <a:schemeClr val="accent5"/>
              </a:buClr>
            </a:pPr>
            <a:r>
              <a:rPr lang="en-US" dirty="0"/>
              <a:t>Project artifacts</a:t>
            </a:r>
          </a:p>
          <a:p>
            <a:pPr lvl="1">
              <a:buClr>
                <a:schemeClr val="accent5"/>
              </a:buClr>
            </a:pPr>
            <a:r>
              <a:rPr lang="en-US" dirty="0"/>
              <a:t>Classes in </a:t>
            </a:r>
            <a:r>
              <a:rPr lang="en-US" dirty="0">
                <a:latin typeface="Consolas" panose="020B0609020204030204" pitchFamily="49" charset="0"/>
                <a:cs typeface="Consolas" panose="020B0609020204030204" pitchFamily="49" charset="0"/>
              </a:rPr>
              <a:t>target/classes</a:t>
            </a:r>
            <a:r>
              <a:rPr lang="en-US" dirty="0"/>
              <a:t>, </a:t>
            </a:r>
            <a:r>
              <a:rPr lang="en-US" dirty="0">
                <a:latin typeface="Consolas" panose="020B0609020204030204" pitchFamily="49" charset="0"/>
                <a:cs typeface="Consolas" panose="020B0609020204030204" pitchFamily="49" charset="0"/>
              </a:rPr>
              <a:t>target/test-classes</a:t>
            </a:r>
          </a:p>
          <a:p>
            <a:pPr lvl="1">
              <a:buClr>
                <a:schemeClr val="accent5"/>
              </a:buClr>
            </a:pPr>
            <a:r>
              <a:rPr lang="en-US" dirty="0"/>
              <a:t>Test resources in </a:t>
            </a:r>
            <a:r>
              <a:rPr lang="en-US" dirty="0">
                <a:latin typeface="Consolas" panose="020B0609020204030204" pitchFamily="49" charset="0"/>
                <a:cs typeface="Consolas" panose="020B0609020204030204" pitchFamily="49" charset="0"/>
              </a:rPr>
              <a:t>target/</a:t>
            </a:r>
          </a:p>
          <a:p>
            <a:pPr marL="288925" lvl="1" indent="0">
              <a:buClr>
                <a:schemeClr val="accent5"/>
              </a:buClr>
              <a:buNone/>
            </a:pPr>
            <a:endParaRPr lang="en-US" dirty="0"/>
          </a:p>
        </p:txBody>
      </p:sp>
    </p:spTree>
    <p:extLst>
      <p:ext uri="{BB962C8B-B14F-4D97-AF65-F5344CB8AC3E}">
        <p14:creationId xmlns:p14="http://schemas.microsoft.com/office/powerpoint/2010/main" val="4134817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10303" y="2714062"/>
            <a:ext cx="7748046" cy="2471446"/>
          </a:xfrm>
        </p:spPr>
        <p:txBody>
          <a:bodyPr/>
          <a:lstStyle/>
          <a:p>
            <a:r>
              <a:rPr lang="en-US" sz="5400" dirty="0"/>
              <a:t>Unit tests are the first line of defense against software defects.</a:t>
            </a:r>
          </a:p>
        </p:txBody>
      </p:sp>
    </p:spTree>
    <p:extLst>
      <p:ext uri="{BB962C8B-B14F-4D97-AF65-F5344CB8AC3E}">
        <p14:creationId xmlns:p14="http://schemas.microsoft.com/office/powerpoint/2010/main" val="138006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a:t>
            </a:r>
          </a:p>
        </p:txBody>
      </p:sp>
      <p:sp>
        <p:nvSpPr>
          <p:cNvPr id="3" name="Text Placeholder 2"/>
          <p:cNvSpPr>
            <a:spLocks noGrp="1"/>
          </p:cNvSpPr>
          <p:nvPr>
            <p:ph type="body" sz="quarter" idx="10"/>
          </p:nvPr>
        </p:nvSpPr>
        <p:spPr/>
        <p:txBody>
          <a:bodyPr/>
          <a:lstStyle/>
          <a:p>
            <a:pPr>
              <a:buClr>
                <a:schemeClr val="accent5"/>
              </a:buClr>
            </a:pPr>
            <a:r>
              <a:rPr lang="en-US" dirty="0"/>
              <a:t>External dependencies</a:t>
            </a:r>
          </a:p>
          <a:p>
            <a:pPr lvl="1">
              <a:buClr>
                <a:schemeClr val="accent5"/>
              </a:buClr>
            </a:pPr>
            <a:r>
              <a:rPr lang="en-US" dirty="0"/>
              <a:t>Point </a:t>
            </a:r>
            <a:r>
              <a:rPr lang="en-US" dirty="0" err="1">
                <a:latin typeface="Consolas" panose="020B0609020204030204" pitchFamily="49" charset="0"/>
              </a:rPr>
              <a:t>mvn</a:t>
            </a:r>
            <a:r>
              <a:rPr lang="en-US" dirty="0">
                <a:latin typeface="Consolas" panose="020B0609020204030204" pitchFamily="49" charset="0"/>
              </a:rPr>
              <a:t> </a:t>
            </a:r>
            <a:r>
              <a:rPr lang="en-US" dirty="0" err="1">
                <a:latin typeface="Consolas" panose="020B0609020204030204" pitchFamily="49" charset="0"/>
              </a:rPr>
              <a:t>dependency:copy-dependencies</a:t>
            </a:r>
            <a:r>
              <a:rPr lang="en-US" dirty="0"/>
              <a:t> at a new .m2 </a:t>
            </a:r>
            <a:r>
              <a:rPr lang="en-US" dirty="0" err="1"/>
              <a:t>dir</a:t>
            </a:r>
            <a:endParaRPr lang="en-US" dirty="0"/>
          </a:p>
          <a:p>
            <a:pPr lvl="1">
              <a:buClr>
                <a:schemeClr val="accent5"/>
              </a:buClr>
            </a:pPr>
            <a:r>
              <a:rPr lang="en-US" dirty="0"/>
              <a:t>Slow, still doesn’t catch all runtime deps</a:t>
            </a:r>
          </a:p>
          <a:p>
            <a:pPr>
              <a:buClr>
                <a:schemeClr val="accent5"/>
              </a:buClr>
            </a:pPr>
            <a:r>
              <a:rPr lang="en-US" dirty="0"/>
              <a:t>Project artifacts</a:t>
            </a:r>
          </a:p>
          <a:p>
            <a:pPr lvl="1">
              <a:buClr>
                <a:schemeClr val="accent5"/>
              </a:buClr>
            </a:pPr>
            <a:r>
              <a:rPr lang="en-US" dirty="0"/>
              <a:t>Untenable to upload individual class files (17k+ for Hadoop)</a:t>
            </a:r>
          </a:p>
          <a:p>
            <a:pPr lvl="1">
              <a:buClr>
                <a:schemeClr val="accent5"/>
              </a:buClr>
            </a:pPr>
            <a:r>
              <a:rPr lang="en-US" dirty="0">
                <a:latin typeface="+mj-lt"/>
                <a:cs typeface="Consolas" panose="020B0609020204030204" pitchFamily="49" charset="0"/>
              </a:rPr>
              <a:t>Instead, upload jar files and extract at runtime</a:t>
            </a:r>
          </a:p>
          <a:p>
            <a:pPr lvl="2">
              <a:buClr>
                <a:schemeClr val="accent5"/>
              </a:buClr>
            </a:pPr>
            <a:r>
              <a:rPr lang="en-US" dirty="0">
                <a:latin typeface="Consolas" panose="020B0609020204030204" pitchFamily="49" charset="0"/>
                <a:cs typeface="Consolas" panose="020B0609020204030204" pitchFamily="49" charset="0"/>
              </a:rPr>
              <a:t>.jar</a:t>
            </a:r>
            <a:r>
              <a:rPr lang="en-US" dirty="0">
                <a:latin typeface="+mj-lt"/>
                <a:cs typeface="Consolas" panose="020B0609020204030204" pitchFamily="49" charset="0"/>
              </a:rPr>
              <a:t> for classes</a:t>
            </a:r>
          </a:p>
          <a:p>
            <a:pPr lvl="2">
              <a:buClr>
                <a:schemeClr val="accent5"/>
              </a:buClr>
            </a:pPr>
            <a:r>
              <a:rPr lang="en-US" dirty="0">
                <a:latin typeface="Consolas" panose="020B0609020204030204" pitchFamily="49" charset="0"/>
                <a:cs typeface="Consolas" panose="020B0609020204030204" pitchFamily="49" charset="0"/>
              </a:rPr>
              <a:t>-tests.jar</a:t>
            </a:r>
            <a:r>
              <a:rPr lang="en-US" dirty="0">
                <a:latin typeface="+mj-lt"/>
                <a:cs typeface="Consolas" panose="020B0609020204030204" pitchFamily="49" charset="0"/>
              </a:rPr>
              <a:t> for test classes</a:t>
            </a:r>
          </a:p>
          <a:p>
            <a:pPr lvl="2">
              <a:buClr>
                <a:schemeClr val="accent5"/>
              </a:buClr>
            </a:pPr>
            <a:r>
              <a:rPr lang="en-US" dirty="0">
                <a:latin typeface="Consolas" panose="020B0609020204030204" pitchFamily="49" charset="0"/>
                <a:cs typeface="Consolas" panose="020B0609020204030204" pitchFamily="49" charset="0"/>
              </a:rPr>
              <a:t>-test-sources.jar</a:t>
            </a:r>
            <a:r>
              <a:rPr lang="en-US" dirty="0">
                <a:latin typeface="+mj-lt"/>
                <a:cs typeface="Consolas" panose="020B0609020204030204" pitchFamily="49" charset="0"/>
              </a:rPr>
              <a:t> for test resources</a:t>
            </a:r>
          </a:p>
          <a:p>
            <a:pPr marL="288925" lvl="1" indent="0">
              <a:buClr>
                <a:schemeClr val="accent5"/>
              </a:buClr>
              <a:buNone/>
            </a:pPr>
            <a:endParaRPr lang="en-US" dirty="0"/>
          </a:p>
        </p:txBody>
      </p:sp>
    </p:spTree>
    <p:extLst>
      <p:ext uri="{BB962C8B-B14F-4D97-AF65-F5344CB8AC3E}">
        <p14:creationId xmlns:p14="http://schemas.microsoft.com/office/powerpoint/2010/main" val="3617960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Packaging and invoking</a:t>
            </a:r>
          </a:p>
        </p:txBody>
      </p:sp>
      <p:sp>
        <p:nvSpPr>
          <p:cNvPr id="3" name="Text Placeholder 2"/>
          <p:cNvSpPr>
            <a:spLocks noGrp="1"/>
          </p:cNvSpPr>
          <p:nvPr>
            <p:ph type="body" sz="quarter" idx="10"/>
          </p:nvPr>
        </p:nvSpPr>
        <p:spPr/>
        <p:txBody>
          <a:bodyPr/>
          <a:lstStyle/>
          <a:p>
            <a:pPr>
              <a:buClr>
                <a:schemeClr val="accent5"/>
              </a:buClr>
            </a:pPr>
            <a:r>
              <a:rPr lang="en-US" dirty="0"/>
              <a:t>Create the environment expected by the test</a:t>
            </a:r>
          </a:p>
          <a:p>
            <a:pPr lvl="1">
              <a:buClr>
                <a:schemeClr val="accent5"/>
              </a:buClr>
            </a:pPr>
            <a:r>
              <a:rPr lang="en-US" dirty="0"/>
              <a:t>Minimal Maven-like directory layout with class files</a:t>
            </a:r>
          </a:p>
          <a:p>
            <a:pPr lvl="1">
              <a:buClr>
                <a:schemeClr val="accent5"/>
              </a:buClr>
            </a:pPr>
            <a:r>
              <a:rPr lang="en-US" dirty="0"/>
              <a:t>Pre-seeded .m2 repository with external dependencies</a:t>
            </a:r>
          </a:p>
          <a:p>
            <a:pPr>
              <a:buClr>
                <a:schemeClr val="accent5"/>
              </a:buClr>
            </a:pPr>
            <a:r>
              <a:rPr lang="en-US" dirty="0">
                <a:latin typeface="+mj-lt"/>
              </a:rPr>
              <a:t>Invoke the test with </a:t>
            </a:r>
            <a:r>
              <a:rPr lang="en-US" dirty="0" err="1">
                <a:latin typeface="Consolas" panose="020B0609020204030204" pitchFamily="49" charset="0"/>
              </a:rPr>
              <a:t>mvn</a:t>
            </a:r>
            <a:r>
              <a:rPr lang="en-US" dirty="0">
                <a:latin typeface="Consolas" panose="020B0609020204030204" pitchFamily="49" charset="0"/>
              </a:rPr>
              <a:t> </a:t>
            </a:r>
            <a:r>
              <a:rPr lang="en-US" dirty="0" err="1">
                <a:latin typeface="Consolas" panose="020B0609020204030204" pitchFamily="49" charset="0"/>
              </a:rPr>
              <a:t>surefire:test</a:t>
            </a:r>
            <a:r>
              <a:rPr lang="en-US" dirty="0">
                <a:latin typeface="Consolas" panose="020B0609020204030204" pitchFamily="49" charset="0"/>
              </a:rPr>
              <a:t> –</a:t>
            </a:r>
            <a:r>
              <a:rPr lang="en-US" dirty="0" err="1">
                <a:latin typeface="Consolas" panose="020B0609020204030204" pitchFamily="49" charset="0"/>
              </a:rPr>
              <a:t>Dtest</a:t>
            </a:r>
            <a:r>
              <a:rPr lang="en-US" dirty="0">
                <a:latin typeface="Consolas" panose="020B0609020204030204" pitchFamily="49" charset="0"/>
              </a:rPr>
              <a:t>=</a:t>
            </a:r>
            <a:r>
              <a:rPr lang="en-US" dirty="0" err="1">
                <a:latin typeface="Consolas" panose="020B0609020204030204" pitchFamily="49" charset="0"/>
              </a:rPr>
              <a:t>TestName</a:t>
            </a:r>
            <a:endParaRPr lang="en-US" dirty="0">
              <a:latin typeface="Consolas" panose="020B0609020204030204" pitchFamily="49" charset="0"/>
            </a:endParaRPr>
          </a:p>
          <a:p>
            <a:pPr lvl="1">
              <a:buClr>
                <a:schemeClr val="accent5"/>
              </a:buClr>
            </a:pPr>
            <a:r>
              <a:rPr lang="en-US" dirty="0">
                <a:latin typeface="+mj-lt"/>
              </a:rPr>
              <a:t>Call the goal directly to avoid compile phase</a:t>
            </a:r>
          </a:p>
          <a:p>
            <a:pPr lvl="1">
              <a:buClr>
                <a:schemeClr val="accent5"/>
              </a:buClr>
            </a:pPr>
            <a:r>
              <a:rPr lang="en-US" dirty="0">
                <a:latin typeface="+mj-lt"/>
              </a:rPr>
              <a:t>Still takes ~10s for test startup</a:t>
            </a:r>
          </a:p>
          <a:p>
            <a:pPr>
              <a:buClr>
                <a:schemeClr val="accent5"/>
              </a:buClr>
            </a:pPr>
            <a:r>
              <a:rPr lang="en-US" dirty="0">
                <a:latin typeface="+mj-lt"/>
              </a:rPr>
              <a:t>Can we go faster?</a:t>
            </a:r>
          </a:p>
          <a:p>
            <a:pPr lvl="1">
              <a:buClr>
                <a:schemeClr val="accent5"/>
              </a:buClr>
            </a:pPr>
            <a:r>
              <a:rPr lang="en-US" dirty="0">
                <a:latin typeface="+mj-lt"/>
              </a:rPr>
              <a:t>Invoke </a:t>
            </a:r>
            <a:r>
              <a:rPr lang="en-US" dirty="0" err="1">
                <a:latin typeface="+mj-lt"/>
              </a:rPr>
              <a:t>JUnitRunner</a:t>
            </a:r>
            <a:r>
              <a:rPr lang="en-US" dirty="0">
                <a:latin typeface="+mj-lt"/>
              </a:rPr>
              <a:t> directly, 100x faster! </a:t>
            </a:r>
            <a:r>
              <a:rPr lang="en-US" b="1" dirty="0">
                <a:solidFill>
                  <a:schemeClr val="accent6"/>
                </a:solidFill>
                <a:latin typeface="+mj-lt"/>
                <a:sym typeface="Wingdings" panose="05000000000000000000" pitchFamily="2" charset="2"/>
              </a:rPr>
              <a:t></a:t>
            </a:r>
            <a:endParaRPr lang="en-US" b="1" dirty="0">
              <a:solidFill>
                <a:schemeClr val="accent6"/>
              </a:solidFill>
              <a:latin typeface="+mj-lt"/>
            </a:endParaRPr>
          </a:p>
          <a:p>
            <a:pPr lvl="1">
              <a:buClr>
                <a:schemeClr val="accent5"/>
              </a:buClr>
            </a:pPr>
            <a:r>
              <a:rPr lang="en-US" dirty="0">
                <a:latin typeface="+mj-lt"/>
              </a:rPr>
              <a:t>But many tests depend on Maven environment </a:t>
            </a:r>
            <a:r>
              <a:rPr lang="en-US" b="1" dirty="0">
                <a:solidFill>
                  <a:schemeClr val="accent4"/>
                </a:solidFill>
                <a:latin typeface="+mj-lt"/>
                <a:sym typeface="Wingdings" panose="05000000000000000000" pitchFamily="2" charset="2"/>
              </a:rPr>
              <a:t></a:t>
            </a:r>
            <a:endParaRPr lang="en-US" b="1" dirty="0">
              <a:solidFill>
                <a:schemeClr val="accent4"/>
              </a:solidFill>
              <a:latin typeface="+mj-lt"/>
            </a:endParaRPr>
          </a:p>
        </p:txBody>
      </p:sp>
    </p:spTree>
    <p:extLst>
      <p:ext uri="{BB962C8B-B14F-4D97-AF65-F5344CB8AC3E}">
        <p14:creationId xmlns:p14="http://schemas.microsoft.com/office/powerpoint/2010/main" val="1708239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notes</a:t>
            </a:r>
          </a:p>
        </p:txBody>
      </p:sp>
      <p:sp>
        <p:nvSpPr>
          <p:cNvPr id="3" name="Text Placeholder 2"/>
          <p:cNvSpPr>
            <a:spLocks noGrp="1"/>
          </p:cNvSpPr>
          <p:nvPr>
            <p:ph type="body" sz="quarter" idx="10"/>
          </p:nvPr>
        </p:nvSpPr>
        <p:spPr/>
        <p:txBody>
          <a:bodyPr/>
          <a:lstStyle/>
          <a:p>
            <a:pPr>
              <a:buClr>
                <a:schemeClr val="accent5"/>
              </a:buClr>
            </a:pPr>
            <a:r>
              <a:rPr lang="en-US" dirty="0"/>
              <a:t>Use the Google Cloud Maven mirror</a:t>
            </a:r>
          </a:p>
          <a:p>
            <a:pPr lvl="1">
              <a:buClr>
                <a:schemeClr val="accent5"/>
              </a:buClr>
            </a:pPr>
            <a:r>
              <a:rPr lang="en-US" dirty="0"/>
              <a:t>Faster, especially since we run in GCE</a:t>
            </a:r>
          </a:p>
          <a:p>
            <a:pPr lvl="1">
              <a:buClr>
                <a:schemeClr val="accent5"/>
              </a:buClr>
            </a:pPr>
            <a:r>
              <a:rPr lang="en-US" dirty="0"/>
              <a:t>Avoid getting blacklisted by Maven Central</a:t>
            </a:r>
          </a:p>
          <a:p>
            <a:pPr>
              <a:buClr>
                <a:schemeClr val="accent5"/>
              </a:buClr>
            </a:pPr>
            <a:r>
              <a:rPr lang="en-US" dirty="0"/>
              <a:t>Package our own version of Maven</a:t>
            </a:r>
          </a:p>
          <a:p>
            <a:pPr lvl="1">
              <a:buClr>
                <a:schemeClr val="accent5"/>
              </a:buClr>
            </a:pPr>
            <a:r>
              <a:rPr lang="en-US" dirty="0"/>
              <a:t>Pre-seed with Maven plugins</a:t>
            </a:r>
          </a:p>
          <a:p>
            <a:pPr lvl="1">
              <a:buClr>
                <a:schemeClr val="accent5"/>
              </a:buClr>
            </a:pPr>
            <a:r>
              <a:rPr lang="en-US" dirty="0"/>
              <a:t>Improves isolation from environment</a:t>
            </a:r>
          </a:p>
          <a:p>
            <a:pPr>
              <a:buClr>
                <a:schemeClr val="accent5"/>
              </a:buClr>
            </a:pPr>
            <a:endParaRPr lang="en-US" dirty="0"/>
          </a:p>
        </p:txBody>
      </p:sp>
    </p:spTree>
    <p:extLst>
      <p:ext uri="{BB962C8B-B14F-4D97-AF65-F5344CB8AC3E}">
        <p14:creationId xmlns:p14="http://schemas.microsoft.com/office/powerpoint/2010/main" val="1119665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22495" y="626745"/>
            <a:ext cx="209169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Master</a:t>
            </a:r>
          </a:p>
        </p:txBody>
      </p:sp>
      <p:sp>
        <p:nvSpPr>
          <p:cNvPr id="14" name="Rectangle 13"/>
          <p:cNvSpPr/>
          <p:nvPr/>
        </p:nvSpPr>
        <p:spPr>
          <a:xfrm>
            <a:off x="6366509" y="2379344"/>
            <a:ext cx="1170935" cy="9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Slave</a:t>
            </a:r>
          </a:p>
        </p:txBody>
      </p:sp>
      <p:sp>
        <p:nvSpPr>
          <p:cNvPr id="3" name="Oval 2"/>
          <p:cNvSpPr/>
          <p:nvPr/>
        </p:nvSpPr>
        <p:spPr>
          <a:xfrm>
            <a:off x="2392836" y="4482306"/>
            <a:ext cx="1751007" cy="175100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accent5"/>
                </a:solidFill>
              </a:rPr>
              <a:t>Isolate Server</a:t>
            </a:r>
          </a:p>
        </p:txBody>
      </p:sp>
      <p:grpSp>
        <p:nvGrpSpPr>
          <p:cNvPr id="5" name="Group 4"/>
          <p:cNvGrpSpPr/>
          <p:nvPr/>
        </p:nvGrpSpPr>
        <p:grpSpPr>
          <a:xfrm>
            <a:off x="8118470" y="626745"/>
            <a:ext cx="2091690" cy="1143000"/>
            <a:chOff x="8118470" y="626745"/>
            <a:chExt cx="2091690" cy="1143000"/>
          </a:xfrm>
        </p:grpSpPr>
        <p:sp>
          <p:nvSpPr>
            <p:cNvPr id="13" name="Rectangle 12"/>
            <p:cNvSpPr/>
            <p:nvPr/>
          </p:nvSpPr>
          <p:spPr>
            <a:xfrm>
              <a:off x="8118470" y="626745"/>
              <a:ext cx="2091690" cy="1143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760" y="736940"/>
              <a:ext cx="1809110" cy="935649"/>
            </a:xfrm>
            <a:prstGeom prst="rect">
              <a:avLst/>
            </a:prstGeom>
          </p:spPr>
        </p:pic>
      </p:grpSp>
      <p:grpSp>
        <p:nvGrpSpPr>
          <p:cNvPr id="24" name="Group 23"/>
          <p:cNvGrpSpPr/>
          <p:nvPr/>
        </p:nvGrpSpPr>
        <p:grpSpPr>
          <a:xfrm>
            <a:off x="2222495" y="2594610"/>
            <a:ext cx="2095188" cy="478155"/>
            <a:chOff x="2218997" y="2594610"/>
            <a:chExt cx="2095188" cy="478155"/>
          </a:xfrm>
        </p:grpSpPr>
        <p:cxnSp>
          <p:nvCxnSpPr>
            <p:cNvPr id="10" name="Straight Connector 9"/>
            <p:cNvCxnSpPr/>
            <p:nvPr/>
          </p:nvCxnSpPr>
          <p:spPr>
            <a:xfrm>
              <a:off x="2218997" y="2594610"/>
              <a:ext cx="2091690" cy="0"/>
            </a:xfrm>
            <a:prstGeom prst="line">
              <a:avLst/>
            </a:prstGeom>
            <a:ln w="381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222495" y="3072765"/>
              <a:ext cx="2091690" cy="0"/>
            </a:xfrm>
            <a:prstGeom prst="line">
              <a:avLst/>
            </a:prstGeom>
            <a:ln w="381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06565" y="2594610"/>
              <a:ext cx="0" cy="478155"/>
            </a:xfrm>
            <a:prstGeom prst="line">
              <a:avLst/>
            </a:prstGeom>
            <a:ln w="38100">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6366509" y="3594734"/>
            <a:ext cx="1170935" cy="9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Slave</a:t>
            </a:r>
          </a:p>
        </p:txBody>
      </p:sp>
      <p:sp>
        <p:nvSpPr>
          <p:cNvPr id="27" name="Rectangle 26"/>
          <p:cNvSpPr/>
          <p:nvPr/>
        </p:nvSpPr>
        <p:spPr>
          <a:xfrm>
            <a:off x="6366508" y="4903468"/>
            <a:ext cx="1170935" cy="9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Slave</a:t>
            </a:r>
          </a:p>
        </p:txBody>
      </p:sp>
      <p:sp>
        <p:nvSpPr>
          <p:cNvPr id="25" name="Rectangle 24"/>
          <p:cNvSpPr/>
          <p:nvPr/>
        </p:nvSpPr>
        <p:spPr>
          <a:xfrm>
            <a:off x="3891915" y="2703195"/>
            <a:ext cx="280035" cy="2800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p:cNvSpPr/>
          <p:nvPr/>
        </p:nvSpPr>
        <p:spPr>
          <a:xfrm>
            <a:off x="3541395" y="2703195"/>
            <a:ext cx="280035" cy="2800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p:cNvSpPr/>
          <p:nvPr/>
        </p:nvSpPr>
        <p:spPr>
          <a:xfrm>
            <a:off x="3185160" y="2703195"/>
            <a:ext cx="280035" cy="2800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2815590" y="2703195"/>
            <a:ext cx="280035" cy="2800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p:cNvSpPr txBox="1"/>
          <p:nvPr/>
        </p:nvSpPr>
        <p:spPr>
          <a:xfrm>
            <a:off x="2136535" y="2116157"/>
            <a:ext cx="626901" cy="1015663"/>
          </a:xfrm>
          <a:prstGeom prst="rect">
            <a:avLst/>
          </a:prstGeom>
          <a:noFill/>
        </p:spPr>
        <p:txBody>
          <a:bodyPr wrap="square" rtlCol="0">
            <a:spAutoFit/>
          </a:bodyPr>
          <a:lstStyle/>
          <a:p>
            <a:r>
              <a:rPr lang="en-US" sz="6000" dirty="0">
                <a:solidFill>
                  <a:schemeClr val="accent5"/>
                </a:solidFill>
              </a:rPr>
              <a:t>…</a:t>
            </a:r>
          </a:p>
        </p:txBody>
      </p:sp>
      <p:sp>
        <p:nvSpPr>
          <p:cNvPr id="33" name="TextBox 32"/>
          <p:cNvSpPr txBox="1"/>
          <p:nvPr/>
        </p:nvSpPr>
        <p:spPr>
          <a:xfrm>
            <a:off x="2225993" y="3103245"/>
            <a:ext cx="2091690" cy="523220"/>
          </a:xfrm>
          <a:prstGeom prst="rect">
            <a:avLst/>
          </a:prstGeom>
          <a:noFill/>
        </p:spPr>
        <p:txBody>
          <a:bodyPr wrap="square" rtlCol="0">
            <a:spAutoFit/>
          </a:bodyPr>
          <a:lstStyle/>
          <a:p>
            <a:pPr algn="ctr"/>
            <a:r>
              <a:rPr lang="en-US" sz="2800" dirty="0">
                <a:solidFill>
                  <a:schemeClr val="accent5"/>
                </a:solidFill>
              </a:rPr>
              <a:t>beanstalk</a:t>
            </a:r>
          </a:p>
        </p:txBody>
      </p:sp>
      <p:cxnSp>
        <p:nvCxnSpPr>
          <p:cNvPr id="35" name="Straight Arrow Connector 34"/>
          <p:cNvCxnSpPr/>
          <p:nvPr/>
        </p:nvCxnSpPr>
        <p:spPr>
          <a:xfrm>
            <a:off x="4317684" y="981075"/>
            <a:ext cx="3800786"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317684" y="1344930"/>
            <a:ext cx="3800786"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2" idx="1"/>
          </p:cNvCxnSpPr>
          <p:nvPr/>
        </p:nvCxnSpPr>
        <p:spPr>
          <a:xfrm rot="10800000" flipH="1" flipV="1">
            <a:off x="2222495" y="1198244"/>
            <a:ext cx="3498" cy="1644967"/>
          </a:xfrm>
          <a:prstGeom prst="bentConnector4">
            <a:avLst>
              <a:gd name="adj1" fmla="val -21075901"/>
              <a:gd name="adj2" fmla="val 100029"/>
            </a:avLst>
          </a:prstGeom>
          <a:ln w="381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14" idx="1"/>
          </p:cNvCxnSpPr>
          <p:nvPr/>
        </p:nvCxnSpPr>
        <p:spPr>
          <a:xfrm>
            <a:off x="4317684" y="2833686"/>
            <a:ext cx="2048825" cy="1"/>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4972050" y="4049077"/>
            <a:ext cx="1394459"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972050" y="5357811"/>
            <a:ext cx="1386838"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972050" y="2843212"/>
            <a:ext cx="0" cy="751522"/>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4972050" y="3417570"/>
            <a:ext cx="0" cy="1343025"/>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4143843" y="5357808"/>
            <a:ext cx="828207" cy="3"/>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4975860" y="4014783"/>
            <a:ext cx="0" cy="1343025"/>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537443" y="2833685"/>
            <a:ext cx="1626872"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endCxn id="13" idx="2"/>
          </p:cNvCxnSpPr>
          <p:nvPr/>
        </p:nvCxnSpPr>
        <p:spPr>
          <a:xfrm flipH="1" flipV="1">
            <a:off x="9164315" y="1769745"/>
            <a:ext cx="2" cy="3588063"/>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7537444" y="4049077"/>
            <a:ext cx="1626872"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7537444" y="5357808"/>
            <a:ext cx="1626872" cy="0"/>
          </a:xfrm>
          <a:prstGeom prst="straightConnector1">
            <a:avLst/>
          </a:prstGeom>
          <a:ln w="38100">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9164315" y="3368040"/>
            <a:ext cx="1" cy="1061085"/>
          </a:xfrm>
          <a:prstGeom prst="straightConnector1">
            <a:avLst/>
          </a:prstGeom>
          <a:ln w="381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9164315" y="4680581"/>
            <a:ext cx="2" cy="577219"/>
          </a:xfrm>
          <a:prstGeom prst="straightConnector1">
            <a:avLst/>
          </a:prstGeom>
          <a:ln w="381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09537" y="1344929"/>
            <a:ext cx="1383764" cy="1200329"/>
          </a:xfrm>
          <a:prstGeom prst="rect">
            <a:avLst/>
          </a:prstGeom>
          <a:noFill/>
        </p:spPr>
        <p:txBody>
          <a:bodyPr wrap="square" rtlCol="0">
            <a:spAutoFit/>
          </a:bodyPr>
          <a:lstStyle/>
          <a:p>
            <a:r>
              <a:rPr lang="en-US" sz="2400" dirty="0">
                <a:solidFill>
                  <a:schemeClr val="accent5"/>
                </a:solidFill>
              </a:rPr>
              <a:t>Place</a:t>
            </a:r>
          </a:p>
          <a:p>
            <a:r>
              <a:rPr lang="en-US" sz="2400" dirty="0">
                <a:solidFill>
                  <a:schemeClr val="accent5"/>
                </a:solidFill>
              </a:rPr>
              <a:t>tasks in</a:t>
            </a:r>
          </a:p>
          <a:p>
            <a:r>
              <a:rPr lang="en-US" sz="2400" dirty="0">
                <a:solidFill>
                  <a:schemeClr val="accent5"/>
                </a:solidFill>
              </a:rPr>
              <a:t>beanstalk</a:t>
            </a:r>
          </a:p>
        </p:txBody>
      </p:sp>
      <p:sp>
        <p:nvSpPr>
          <p:cNvPr id="39" name="TextBox 38"/>
          <p:cNvSpPr txBox="1"/>
          <p:nvPr/>
        </p:nvSpPr>
        <p:spPr>
          <a:xfrm>
            <a:off x="4336400" y="5462574"/>
            <a:ext cx="2186938" cy="830997"/>
          </a:xfrm>
          <a:prstGeom prst="rect">
            <a:avLst/>
          </a:prstGeom>
          <a:noFill/>
        </p:spPr>
        <p:txBody>
          <a:bodyPr wrap="square" rtlCol="0">
            <a:spAutoFit/>
          </a:bodyPr>
          <a:lstStyle/>
          <a:p>
            <a:r>
              <a:rPr lang="en-US" sz="2400" dirty="0">
                <a:solidFill>
                  <a:schemeClr val="accent5"/>
                </a:solidFill>
              </a:rPr>
              <a:t>Download dependencies</a:t>
            </a:r>
          </a:p>
        </p:txBody>
      </p:sp>
      <p:sp>
        <p:nvSpPr>
          <p:cNvPr id="40" name="TextBox 39"/>
          <p:cNvSpPr txBox="1"/>
          <p:nvPr/>
        </p:nvSpPr>
        <p:spPr>
          <a:xfrm>
            <a:off x="5004435" y="520008"/>
            <a:ext cx="3349614" cy="461665"/>
          </a:xfrm>
          <a:prstGeom prst="rect">
            <a:avLst/>
          </a:prstGeom>
          <a:noFill/>
        </p:spPr>
        <p:txBody>
          <a:bodyPr wrap="square" rtlCol="0">
            <a:spAutoFit/>
          </a:bodyPr>
          <a:lstStyle/>
          <a:p>
            <a:r>
              <a:rPr lang="en-US" sz="2400" dirty="0">
                <a:solidFill>
                  <a:schemeClr val="accent5"/>
                </a:solidFill>
              </a:rPr>
              <a:t>Record tasks in DB</a:t>
            </a:r>
          </a:p>
        </p:txBody>
      </p:sp>
      <p:sp>
        <p:nvSpPr>
          <p:cNvPr id="41" name="TextBox 40"/>
          <p:cNvSpPr txBox="1"/>
          <p:nvPr/>
        </p:nvSpPr>
        <p:spPr>
          <a:xfrm>
            <a:off x="4710346" y="2319183"/>
            <a:ext cx="1481401" cy="461665"/>
          </a:xfrm>
          <a:prstGeom prst="rect">
            <a:avLst/>
          </a:prstGeom>
          <a:noFill/>
        </p:spPr>
        <p:txBody>
          <a:bodyPr wrap="square" rtlCol="0">
            <a:spAutoFit/>
          </a:bodyPr>
          <a:lstStyle/>
          <a:p>
            <a:r>
              <a:rPr lang="en-US" sz="2400" dirty="0">
                <a:solidFill>
                  <a:schemeClr val="accent5"/>
                </a:solidFill>
              </a:rPr>
              <a:t>Pull tasks</a:t>
            </a:r>
          </a:p>
        </p:txBody>
      </p:sp>
      <p:sp>
        <p:nvSpPr>
          <p:cNvPr id="42" name="TextBox 41"/>
          <p:cNvSpPr txBox="1"/>
          <p:nvPr/>
        </p:nvSpPr>
        <p:spPr>
          <a:xfrm>
            <a:off x="9501554" y="3148277"/>
            <a:ext cx="2186938" cy="830997"/>
          </a:xfrm>
          <a:prstGeom prst="rect">
            <a:avLst/>
          </a:prstGeom>
          <a:noFill/>
        </p:spPr>
        <p:txBody>
          <a:bodyPr wrap="square" rtlCol="0">
            <a:spAutoFit/>
          </a:bodyPr>
          <a:lstStyle/>
          <a:p>
            <a:r>
              <a:rPr lang="en-US" sz="2400" dirty="0">
                <a:solidFill>
                  <a:schemeClr val="accent5"/>
                </a:solidFill>
              </a:rPr>
              <a:t>Record task completion</a:t>
            </a:r>
          </a:p>
        </p:txBody>
      </p:sp>
      <p:sp>
        <p:nvSpPr>
          <p:cNvPr id="43" name="TextBox 42"/>
          <p:cNvSpPr txBox="1"/>
          <p:nvPr/>
        </p:nvSpPr>
        <p:spPr>
          <a:xfrm>
            <a:off x="5190370" y="1369782"/>
            <a:ext cx="2186938" cy="461665"/>
          </a:xfrm>
          <a:prstGeom prst="rect">
            <a:avLst/>
          </a:prstGeom>
          <a:noFill/>
        </p:spPr>
        <p:txBody>
          <a:bodyPr wrap="square" rtlCol="0">
            <a:spAutoFit/>
          </a:bodyPr>
          <a:lstStyle/>
          <a:p>
            <a:r>
              <a:rPr lang="en-US" sz="2400" dirty="0">
                <a:solidFill>
                  <a:schemeClr val="accent5"/>
                </a:solidFill>
              </a:rPr>
              <a:t>Poll task status</a:t>
            </a:r>
          </a:p>
        </p:txBody>
      </p:sp>
    </p:spTree>
    <p:extLst>
      <p:ext uri="{BB962C8B-B14F-4D97-AF65-F5344CB8AC3E}">
        <p14:creationId xmlns:p14="http://schemas.microsoft.com/office/powerpoint/2010/main" val="3052921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00"/>
                                        <p:tgtEl>
                                          <p:spTgt spid="25"/>
                                        </p:tgtEl>
                                      </p:cBhvr>
                                    </p:animEffect>
                                  </p:childTnLst>
                                </p:cTn>
                              </p:par>
                            </p:childTnLst>
                          </p:cTn>
                        </p:par>
                        <p:par>
                          <p:cTn id="19" fill="hold">
                            <p:stCondLst>
                              <p:cond delay="2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00"/>
                                        <p:tgtEl>
                                          <p:spTgt spid="29"/>
                                        </p:tgtEl>
                                      </p:cBhvr>
                                    </p:animEffect>
                                  </p:childTnLst>
                                </p:cTn>
                              </p:par>
                            </p:childTnLst>
                          </p:cTn>
                        </p:par>
                        <p:par>
                          <p:cTn id="23" fill="hold">
                            <p:stCondLst>
                              <p:cond delay="4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200"/>
                                        <p:tgtEl>
                                          <p:spTgt spid="30"/>
                                        </p:tgtEl>
                                      </p:cBhvr>
                                    </p:animEffect>
                                  </p:childTnLst>
                                </p:cTn>
                              </p:par>
                            </p:childTnLst>
                          </p:cTn>
                        </p:par>
                        <p:par>
                          <p:cTn id="27" fill="hold">
                            <p:stCondLst>
                              <p:cond delay="6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00"/>
                                        <p:tgtEl>
                                          <p:spTgt spid="32"/>
                                        </p:tgtEl>
                                      </p:cBhvr>
                                    </p:animEffect>
                                  </p:childTnLst>
                                </p:cTn>
                              </p:par>
                            </p:childTnLst>
                          </p:cTn>
                        </p:par>
                        <p:par>
                          <p:cTn id="31" fill="hold">
                            <p:stCondLst>
                              <p:cond delay="800"/>
                            </p:stCondLst>
                            <p:childTnLst>
                              <p:par>
                                <p:cTn id="32" presetID="10" presetClass="entr" presetSubtype="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repeatCount="3000" fill="hold" grpId="0" nodeType="clickEffect">
                                  <p:stCondLst>
                                    <p:cond delay="0"/>
                                  </p:stCondLst>
                                  <p:childTnLst>
                                    <p:animEffect transition="out" filter="fade">
                                      <p:cBhvr>
                                        <p:cTn id="60" dur="500" tmFilter="0, 0; .2, .5; .8, .5; 1, 0"/>
                                        <p:tgtEl>
                                          <p:spTgt spid="14"/>
                                        </p:tgtEl>
                                      </p:cBhvr>
                                    </p:animEffect>
                                    <p:animScale>
                                      <p:cBhvr>
                                        <p:cTn id="61" dur="250" autoRev="1" fill="hold"/>
                                        <p:tgtEl>
                                          <p:spTgt spid="14"/>
                                        </p:tgtEl>
                                      </p:cBhvr>
                                      <p:by x="105000" y="105000"/>
                                    </p:animScale>
                                  </p:childTnLst>
                                </p:cTn>
                              </p:par>
                              <p:par>
                                <p:cTn id="62" presetID="26" presetClass="emph" presetSubtype="0" repeatCount="3000" fill="hold" grpId="0" nodeType="withEffect">
                                  <p:stCondLst>
                                    <p:cond delay="0"/>
                                  </p:stCondLst>
                                  <p:childTnLst>
                                    <p:animEffect transition="out" filter="fade">
                                      <p:cBhvr>
                                        <p:cTn id="63" dur="500" tmFilter="0, 0; .2, .5; .8, .5; 1, 0"/>
                                        <p:tgtEl>
                                          <p:spTgt spid="26"/>
                                        </p:tgtEl>
                                      </p:cBhvr>
                                    </p:animEffect>
                                    <p:animScale>
                                      <p:cBhvr>
                                        <p:cTn id="64" dur="250" autoRev="1" fill="hold"/>
                                        <p:tgtEl>
                                          <p:spTgt spid="26"/>
                                        </p:tgtEl>
                                      </p:cBhvr>
                                      <p:by x="105000" y="105000"/>
                                    </p:animScale>
                                  </p:childTnLst>
                                </p:cTn>
                              </p:par>
                              <p:par>
                                <p:cTn id="65" presetID="26" presetClass="emph" presetSubtype="0" repeatCount="3000" fill="hold" grpId="0" nodeType="withEffect">
                                  <p:stCondLst>
                                    <p:cond delay="0"/>
                                  </p:stCondLst>
                                  <p:childTnLst>
                                    <p:animEffect transition="out" filter="fade">
                                      <p:cBhvr>
                                        <p:cTn id="66" dur="500" tmFilter="0, 0; .2, .5; .8, .5; 1, 0"/>
                                        <p:tgtEl>
                                          <p:spTgt spid="27"/>
                                        </p:tgtEl>
                                      </p:cBhvr>
                                    </p:animEffect>
                                    <p:animScale>
                                      <p:cBhvr>
                                        <p:cTn id="67" dur="250" autoRev="1" fill="hold"/>
                                        <p:tgtEl>
                                          <p:spTgt spid="27"/>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childTnLst>
                          </p:cTn>
                        </p:par>
                        <p:par>
                          <p:cTn id="90" fill="hold">
                            <p:stCondLst>
                              <p:cond delay="0"/>
                            </p:stCondLst>
                            <p:childTnLst>
                              <p:par>
                                <p:cTn id="91" presetID="26" presetClass="emph" presetSubtype="0" repeatCount="3000" fill="hold" nodeType="afterEffect">
                                  <p:stCondLst>
                                    <p:cond delay="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7" grpId="0" animBg="1"/>
      <p:bldP spid="25" grpId="0" animBg="1"/>
      <p:bldP spid="29" grpId="0" animBg="1"/>
      <p:bldP spid="30" grpId="0" animBg="1"/>
      <p:bldP spid="32" grpId="0" animBg="1"/>
      <p:bldP spid="28" grpId="0"/>
      <p:bldP spid="38" grpId="0"/>
      <p:bldP spid="39" grpId="0"/>
      <p:bldP spid="40" grpId="0"/>
      <p:bldP spid="41" grpId="0"/>
      <p:bldP spid="4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a:t>
            </a:r>
          </a:p>
        </p:txBody>
      </p:sp>
      <p:sp>
        <p:nvSpPr>
          <p:cNvPr id="3" name="Text Placeholder 2"/>
          <p:cNvSpPr>
            <a:spLocks noGrp="1"/>
          </p:cNvSpPr>
          <p:nvPr>
            <p:ph type="body" sz="quarter" idx="10"/>
          </p:nvPr>
        </p:nvSpPr>
        <p:spPr/>
        <p:txBody>
          <a:bodyPr/>
          <a:lstStyle/>
          <a:p>
            <a:pPr>
              <a:buClr>
                <a:schemeClr val="accent5"/>
              </a:buClr>
            </a:pPr>
            <a:r>
              <a:rPr lang="en-US" dirty="0"/>
              <a:t>Master is a </a:t>
            </a:r>
            <a:r>
              <a:rPr lang="en-US" dirty="0" err="1"/>
              <a:t>CherryPy</a:t>
            </a:r>
            <a:r>
              <a:rPr lang="en-US" dirty="0"/>
              <a:t> application, exposes a REST API</a:t>
            </a:r>
          </a:p>
          <a:p>
            <a:pPr>
              <a:buClr>
                <a:schemeClr val="accent5"/>
              </a:buClr>
            </a:pPr>
            <a:r>
              <a:rPr lang="en-US" dirty="0"/>
              <a:t>Slave is a Python daemon that polls beanstalk and runs tests</a:t>
            </a:r>
          </a:p>
          <a:p>
            <a:pPr>
              <a:buClr>
                <a:schemeClr val="accent5"/>
              </a:buClr>
            </a:pPr>
            <a:r>
              <a:rPr lang="en-US" dirty="0"/>
              <a:t>Task state is stored in MySQL</a:t>
            </a:r>
          </a:p>
          <a:p>
            <a:pPr>
              <a:buClr>
                <a:schemeClr val="accent5"/>
              </a:buClr>
            </a:pPr>
            <a:r>
              <a:rPr lang="en-US" dirty="0"/>
              <a:t>Beanstalk is used as a distributed work queue</a:t>
            </a:r>
          </a:p>
          <a:p>
            <a:pPr>
              <a:buClr>
                <a:schemeClr val="accent5"/>
              </a:buClr>
            </a:pPr>
            <a:r>
              <a:rPr lang="en-US" dirty="0"/>
              <a:t>Master and slaves are stateless, makes software updates easy</a:t>
            </a:r>
          </a:p>
        </p:txBody>
      </p:sp>
    </p:spTree>
    <p:extLst>
      <p:ext uri="{BB962C8B-B14F-4D97-AF65-F5344CB8AC3E}">
        <p14:creationId xmlns:p14="http://schemas.microsoft.com/office/powerpoint/2010/main" val="3330666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a:t>
            </a:r>
          </a:p>
        </p:txBody>
      </p:sp>
      <p:sp>
        <p:nvSpPr>
          <p:cNvPr id="3" name="Text Placeholder 2"/>
          <p:cNvSpPr>
            <a:spLocks noGrp="1"/>
          </p:cNvSpPr>
          <p:nvPr>
            <p:ph type="body" sz="quarter" idx="10"/>
          </p:nvPr>
        </p:nvSpPr>
        <p:spPr/>
        <p:txBody>
          <a:bodyPr/>
          <a:lstStyle/>
          <a:p>
            <a:pPr>
              <a:buClr>
                <a:schemeClr val="accent5"/>
              </a:buClr>
            </a:pPr>
            <a:r>
              <a:rPr lang="en-US" dirty="0"/>
              <a:t>Initially, tasks were scheduled in FIFO order</a:t>
            </a:r>
          </a:p>
          <a:p>
            <a:pPr>
              <a:buClr>
                <a:schemeClr val="accent5"/>
              </a:buClr>
            </a:pPr>
            <a:r>
              <a:rPr lang="en-US" dirty="0"/>
              <a:t>Support for retrying failed tasks some number of times</a:t>
            </a:r>
          </a:p>
          <a:p>
            <a:pPr>
              <a:buClr>
                <a:schemeClr val="accent5"/>
              </a:buClr>
            </a:pPr>
            <a:r>
              <a:rPr lang="en-US" dirty="0"/>
              <a:t>Had some initial problems with stragglers</a:t>
            </a:r>
          </a:p>
          <a:p>
            <a:pPr lvl="1">
              <a:buClr>
                <a:schemeClr val="accent5"/>
              </a:buClr>
            </a:pPr>
            <a:r>
              <a:rPr lang="en-US" dirty="0"/>
              <a:t>Some individual test classes run for 5 mins</a:t>
            </a:r>
          </a:p>
          <a:p>
            <a:pPr lvl="1">
              <a:buClr>
                <a:schemeClr val="accent5"/>
              </a:buClr>
            </a:pPr>
            <a:r>
              <a:rPr lang="en-US" dirty="0"/>
              <a:t>Retried tasks would straggle; particularly bad for time-out retries</a:t>
            </a:r>
          </a:p>
          <a:p>
            <a:pPr>
              <a:buClr>
                <a:schemeClr val="accent5"/>
              </a:buClr>
            </a:pPr>
            <a:r>
              <a:rPr lang="en-US" dirty="0"/>
              <a:t>Basic straggler mitigation techniques</a:t>
            </a:r>
          </a:p>
          <a:p>
            <a:pPr lvl="1">
              <a:buClr>
                <a:schemeClr val="accent5"/>
              </a:buClr>
            </a:pPr>
            <a:r>
              <a:rPr lang="en-US" dirty="0"/>
              <a:t>Sort the tasks from longest to shortest, based on historical data</a:t>
            </a:r>
          </a:p>
          <a:p>
            <a:pPr lvl="1">
              <a:buClr>
                <a:schemeClr val="accent5"/>
              </a:buClr>
            </a:pPr>
            <a:r>
              <a:rPr lang="en-US" dirty="0"/>
              <a:t>Boost priority of retry tasks so they run first</a:t>
            </a:r>
          </a:p>
          <a:p>
            <a:pPr>
              <a:buClr>
                <a:schemeClr val="accent5"/>
              </a:buClr>
            </a:pPr>
            <a:r>
              <a:rPr lang="en-US" dirty="0"/>
              <a:t>Major reductions in job completion time</a:t>
            </a:r>
          </a:p>
        </p:txBody>
      </p:sp>
    </p:spTree>
    <p:extLst>
      <p:ext uri="{BB962C8B-B14F-4D97-AF65-F5344CB8AC3E}">
        <p14:creationId xmlns:p14="http://schemas.microsoft.com/office/powerpoint/2010/main" val="3594489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output</a:t>
            </a:r>
          </a:p>
        </p:txBody>
      </p:sp>
      <p:sp>
        <p:nvSpPr>
          <p:cNvPr id="3" name="Text Placeholder 2"/>
          <p:cNvSpPr>
            <a:spLocks noGrp="1"/>
          </p:cNvSpPr>
          <p:nvPr>
            <p:ph type="body" sz="quarter" idx="10"/>
          </p:nvPr>
        </p:nvSpPr>
        <p:spPr/>
        <p:txBody>
          <a:bodyPr/>
          <a:lstStyle/>
          <a:p>
            <a:r>
              <a:rPr lang="en-US" dirty="0"/>
              <a:t>Test output that developers care about:</a:t>
            </a:r>
          </a:p>
          <a:p>
            <a:pPr lvl="1"/>
            <a:r>
              <a:rPr lang="en-US" dirty="0" err="1"/>
              <a:t>stderr</a:t>
            </a:r>
            <a:r>
              <a:rPr lang="en-US" dirty="0"/>
              <a:t>/</a:t>
            </a:r>
            <a:r>
              <a:rPr lang="en-US" dirty="0" err="1"/>
              <a:t>stdout</a:t>
            </a:r>
            <a:endParaRPr lang="en-US" dirty="0"/>
          </a:p>
          <a:p>
            <a:pPr lvl="1"/>
            <a:r>
              <a:rPr lang="en-US" dirty="0"/>
              <a:t>Log files</a:t>
            </a:r>
          </a:p>
          <a:p>
            <a:pPr lvl="1"/>
            <a:r>
              <a:rPr lang="en-US" dirty="0"/>
              <a:t>Local filesystem state</a:t>
            </a:r>
          </a:p>
          <a:p>
            <a:r>
              <a:rPr lang="en-US" dirty="0"/>
              <a:t>Configurable file globs are zipped and uploaded to S3</a:t>
            </a:r>
          </a:p>
          <a:p>
            <a:r>
              <a:rPr lang="en-US" dirty="0"/>
              <a:t>Archived artifacts can be easily downloaded via CLI or job page</a:t>
            </a:r>
          </a:p>
          <a:p>
            <a:r>
              <a:rPr lang="en-US" dirty="0"/>
              <a:t>View </a:t>
            </a:r>
            <a:r>
              <a:rPr lang="en-US" dirty="0" err="1"/>
              <a:t>stderr</a:t>
            </a:r>
            <a:r>
              <a:rPr lang="en-US" dirty="0"/>
              <a:t>/</a:t>
            </a:r>
            <a:r>
              <a:rPr lang="en-US" dirty="0" err="1"/>
              <a:t>stdout</a:t>
            </a:r>
            <a:r>
              <a:rPr lang="en-US" dirty="0"/>
              <a:t> in-browser on the job page</a:t>
            </a:r>
          </a:p>
        </p:txBody>
      </p:sp>
    </p:spTree>
    <p:extLst>
      <p:ext uri="{BB962C8B-B14F-4D97-AF65-F5344CB8AC3E}">
        <p14:creationId xmlns:p14="http://schemas.microsoft.com/office/powerpoint/2010/main" val="138805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Auto-scaling in the cloud</a:t>
            </a:r>
          </a:p>
        </p:txBody>
      </p:sp>
      <p:sp>
        <p:nvSpPr>
          <p:cNvPr id="3" name="Text Placeholder 2"/>
          <p:cNvSpPr>
            <a:spLocks noGrp="1"/>
          </p:cNvSpPr>
          <p:nvPr>
            <p:ph type="body" sz="quarter" idx="10"/>
          </p:nvPr>
        </p:nvSpPr>
        <p:spPr/>
        <p:txBody>
          <a:bodyPr/>
          <a:lstStyle/>
          <a:p>
            <a:pPr>
              <a:buClr>
                <a:schemeClr val="accent5"/>
              </a:buClr>
            </a:pPr>
            <a:r>
              <a:rPr lang="en-US" dirty="0"/>
              <a:t>Infrastructure runs as containers on Google Compute Engine</a:t>
            </a:r>
          </a:p>
          <a:p>
            <a:pPr lvl="1">
              <a:buClr>
                <a:schemeClr val="accent5"/>
              </a:buClr>
            </a:pPr>
            <a:r>
              <a:rPr lang="en-US" dirty="0"/>
              <a:t>One head node for MySQL, </a:t>
            </a:r>
            <a:r>
              <a:rPr lang="en-US" dirty="0" err="1"/>
              <a:t>beanstalkd</a:t>
            </a:r>
            <a:r>
              <a:rPr lang="en-US" dirty="0"/>
              <a:t>, isolate server, </a:t>
            </a:r>
            <a:r>
              <a:rPr lang="en-US" dirty="0" err="1"/>
              <a:t>dist_test</a:t>
            </a:r>
            <a:r>
              <a:rPr lang="en-US" dirty="0"/>
              <a:t> master</a:t>
            </a:r>
          </a:p>
          <a:p>
            <a:pPr lvl="1">
              <a:buClr>
                <a:schemeClr val="accent5"/>
              </a:buClr>
            </a:pPr>
            <a:r>
              <a:rPr lang="en-US" dirty="0"/>
              <a:t>Pre-emptible n1-standard-4 instances for slaves</a:t>
            </a:r>
          </a:p>
          <a:p>
            <a:pPr>
              <a:buClr>
                <a:schemeClr val="accent5"/>
              </a:buClr>
            </a:pPr>
            <a:r>
              <a:rPr lang="en-US" dirty="0"/>
              <a:t>Simple load-based auto-scaling of slave containers</a:t>
            </a:r>
          </a:p>
          <a:p>
            <a:pPr lvl="1">
              <a:buClr>
                <a:schemeClr val="accent5"/>
              </a:buClr>
            </a:pPr>
            <a:r>
              <a:rPr lang="en-US" dirty="0"/>
              <a:t>Step up and down based on utilization</a:t>
            </a:r>
          </a:p>
          <a:p>
            <a:pPr lvl="1">
              <a:buClr>
                <a:schemeClr val="accent5"/>
              </a:buClr>
            </a:pPr>
            <a:r>
              <a:rPr lang="en-US" dirty="0"/>
              <a:t>Currently scale up to 400 slaves</a:t>
            </a:r>
          </a:p>
          <a:p>
            <a:pPr>
              <a:buClr>
                <a:schemeClr val="accent5"/>
              </a:buClr>
            </a:pPr>
            <a:r>
              <a:rPr lang="en-US" dirty="0"/>
              <a:t>Provisioning is really fast! 10s of seconds.</a:t>
            </a:r>
          </a:p>
        </p:txBody>
      </p:sp>
    </p:spTree>
    <p:extLst>
      <p:ext uri="{BB962C8B-B14F-4D97-AF65-F5344CB8AC3E}">
        <p14:creationId xmlns:p14="http://schemas.microsoft.com/office/powerpoint/2010/main" val="281962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sz="quarter" idx="10"/>
          </p:nvPr>
        </p:nvSpPr>
        <p:spPr/>
        <p:txBody>
          <a:bodyPr/>
          <a:lstStyle/>
          <a:p>
            <a:pPr>
              <a:buClr>
                <a:schemeClr val="accent5"/>
              </a:buClr>
            </a:pPr>
            <a:r>
              <a:rPr lang="en-US" dirty="0"/>
              <a:t>Google Cloud’s 10-minute billing model is a big plus</a:t>
            </a:r>
          </a:p>
          <a:p>
            <a:pPr>
              <a:buClr>
                <a:schemeClr val="accent5"/>
              </a:buClr>
            </a:pPr>
            <a:r>
              <a:rPr lang="en-US" dirty="0"/>
              <a:t>Provisioning is very fast, quick bursting within a single job</a:t>
            </a:r>
          </a:p>
          <a:p>
            <a:pPr>
              <a:buClr>
                <a:schemeClr val="accent5"/>
              </a:buClr>
            </a:pPr>
            <a:r>
              <a:rPr lang="en-US" dirty="0" err="1"/>
              <a:t>Preemptible</a:t>
            </a:r>
            <a:r>
              <a:rPr lang="en-US" dirty="0"/>
              <a:t> instances are really cheap!</a:t>
            </a:r>
          </a:p>
          <a:p>
            <a:pPr lvl="1">
              <a:buClr>
                <a:schemeClr val="accent5"/>
              </a:buClr>
            </a:pPr>
            <a:r>
              <a:rPr lang="en-US" dirty="0"/>
              <a:t>n1-standard-4: </a:t>
            </a:r>
            <a:r>
              <a:rPr lang="en-US" dirty="0">
                <a:solidFill>
                  <a:schemeClr val="tx2"/>
                </a:solidFill>
              </a:rPr>
              <a:t>$0.06/</a:t>
            </a:r>
            <a:r>
              <a:rPr lang="en-US" dirty="0" err="1">
                <a:solidFill>
                  <a:schemeClr val="tx2"/>
                </a:solidFill>
              </a:rPr>
              <a:t>hr</a:t>
            </a:r>
            <a:endParaRPr lang="en-US" dirty="0">
              <a:solidFill>
                <a:schemeClr val="tx2"/>
              </a:solidFill>
            </a:endParaRPr>
          </a:p>
          <a:p>
            <a:pPr lvl="1">
              <a:buClr>
                <a:schemeClr val="accent5"/>
              </a:buClr>
            </a:pPr>
            <a:r>
              <a:rPr lang="en-US" dirty="0"/>
              <a:t>CPU-hours for Hadoop test run: </a:t>
            </a:r>
            <a:r>
              <a:rPr lang="en-US" dirty="0">
                <a:solidFill>
                  <a:schemeClr val="tx2"/>
                </a:solidFill>
              </a:rPr>
              <a:t>10.3</a:t>
            </a:r>
          </a:p>
          <a:p>
            <a:pPr lvl="1">
              <a:buClr>
                <a:schemeClr val="accent5"/>
              </a:buClr>
            </a:pPr>
            <a:r>
              <a:rPr lang="en-US" dirty="0"/>
              <a:t>10.3 </a:t>
            </a:r>
            <a:r>
              <a:rPr lang="en-US" dirty="0" err="1"/>
              <a:t>hrs</a:t>
            </a:r>
            <a:r>
              <a:rPr lang="en-US" dirty="0"/>
              <a:t> * $0.06/</a:t>
            </a:r>
            <a:r>
              <a:rPr lang="en-US" dirty="0" err="1"/>
              <a:t>hr</a:t>
            </a:r>
            <a:r>
              <a:rPr lang="en-US" dirty="0"/>
              <a:t> = </a:t>
            </a:r>
            <a:r>
              <a:rPr lang="en-US" dirty="0">
                <a:solidFill>
                  <a:schemeClr val="tx2"/>
                </a:solidFill>
              </a:rPr>
              <a:t>$0.62</a:t>
            </a:r>
          </a:p>
          <a:p>
            <a:pPr>
              <a:buClr>
                <a:schemeClr val="accent5"/>
              </a:buClr>
            </a:pPr>
            <a:r>
              <a:rPr lang="en-US" dirty="0"/>
              <a:t>Best-case, but achievable with high utilization</a:t>
            </a:r>
          </a:p>
          <a:p>
            <a:pPr>
              <a:buClr>
                <a:schemeClr val="accent5"/>
              </a:buClr>
            </a:pPr>
            <a:r>
              <a:rPr lang="en-US" dirty="0"/>
              <a:t>S3 storage costs are negligible</a:t>
            </a:r>
          </a:p>
          <a:p>
            <a:pPr lvl="1">
              <a:buClr>
                <a:schemeClr val="accent5"/>
              </a:buClr>
            </a:pPr>
            <a:r>
              <a:rPr lang="en-US" dirty="0"/>
              <a:t>Reduced redundancy storage, auto-expiry policy</a:t>
            </a:r>
          </a:p>
          <a:p>
            <a:pPr lvl="1">
              <a:buClr>
                <a:schemeClr val="accent5"/>
              </a:buClr>
            </a:pPr>
            <a:endParaRPr lang="en-US" dirty="0"/>
          </a:p>
        </p:txBody>
      </p:sp>
    </p:spTree>
    <p:extLst>
      <p:ext uri="{BB962C8B-B14F-4D97-AF65-F5344CB8AC3E}">
        <p14:creationId xmlns:p14="http://schemas.microsoft.com/office/powerpoint/2010/main" val="1732915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Kudu pre-commit: faster and cheaper</a:t>
            </a:r>
          </a:p>
        </p:txBody>
      </p:sp>
      <p:sp>
        <p:nvSpPr>
          <p:cNvPr id="3" name="Text Placeholder 2"/>
          <p:cNvSpPr>
            <a:spLocks noGrp="1"/>
          </p:cNvSpPr>
          <p:nvPr>
            <p:ph type="body" sz="quarter" idx="10"/>
          </p:nvPr>
        </p:nvSpPr>
        <p:spPr>
          <a:xfrm>
            <a:off x="379413" y="1435100"/>
            <a:ext cx="5496952" cy="4762500"/>
          </a:xfrm>
        </p:spPr>
        <p:txBody>
          <a:bodyPr/>
          <a:lstStyle/>
          <a:p>
            <a:pPr>
              <a:buClr>
                <a:schemeClr val="accent5"/>
              </a:buClr>
            </a:pPr>
            <a:r>
              <a:rPr lang="en-US" dirty="0"/>
              <a:t>Old way</a:t>
            </a:r>
          </a:p>
          <a:p>
            <a:pPr lvl="1">
              <a:buClr>
                <a:schemeClr val="accent5"/>
              </a:buClr>
            </a:pPr>
            <a:r>
              <a:rPr lang="en-US" dirty="0"/>
              <a:t>Provision new beefy VM on-demand for each run</a:t>
            </a:r>
          </a:p>
          <a:p>
            <a:pPr lvl="1">
              <a:buClr>
                <a:schemeClr val="accent5"/>
              </a:buClr>
            </a:pPr>
            <a:r>
              <a:rPr lang="en-US" dirty="0"/>
              <a:t>Build Kudu from scratch </a:t>
            </a:r>
            <a:r>
              <a:rPr lang="en-US" dirty="0">
                <a:solidFill>
                  <a:schemeClr val="accent5"/>
                </a:solidFill>
              </a:rPr>
              <a:t>(</a:t>
            </a:r>
            <a:r>
              <a:rPr lang="en-US" dirty="0">
                <a:solidFill>
                  <a:schemeClr val="accent4"/>
                </a:solidFill>
              </a:rPr>
              <a:t>~1hr</a:t>
            </a:r>
            <a:r>
              <a:rPr lang="en-US" dirty="0"/>
              <a:t>) and run the tests </a:t>
            </a:r>
            <a:r>
              <a:rPr lang="en-US" dirty="0">
                <a:solidFill>
                  <a:schemeClr val="accent5"/>
                </a:solidFill>
              </a:rPr>
              <a:t>(</a:t>
            </a:r>
            <a:r>
              <a:rPr lang="en-US" dirty="0">
                <a:solidFill>
                  <a:schemeClr val="accent4"/>
                </a:solidFill>
              </a:rPr>
              <a:t>~1hr</a:t>
            </a:r>
            <a:r>
              <a:rPr lang="en-US" dirty="0"/>
              <a:t>)</a:t>
            </a:r>
          </a:p>
          <a:p>
            <a:pPr lvl="1">
              <a:buClr>
                <a:schemeClr val="accent5"/>
              </a:buClr>
            </a:pPr>
            <a:r>
              <a:rPr lang="en-US" dirty="0"/>
              <a:t>5-10 beefy machines active</a:t>
            </a:r>
          </a:p>
          <a:p>
            <a:pPr>
              <a:buClr>
                <a:schemeClr val="accent5"/>
              </a:buClr>
            </a:pPr>
            <a:r>
              <a:rPr lang="en-US" dirty="0"/>
              <a:t>Need beefy machine for reasonable </a:t>
            </a:r>
            <a:r>
              <a:rPr lang="en-US" dirty="0" err="1"/>
              <a:t>build+test</a:t>
            </a:r>
            <a:r>
              <a:rPr lang="en-US" dirty="0"/>
              <a:t> times</a:t>
            </a:r>
          </a:p>
          <a:p>
            <a:pPr>
              <a:buClr>
                <a:schemeClr val="accent5"/>
              </a:buClr>
            </a:pPr>
            <a:r>
              <a:rPr lang="en-US" dirty="0"/>
              <a:t>Can’t parallelize per-machine because of load-related test timeouts</a:t>
            </a:r>
          </a:p>
        </p:txBody>
      </p:sp>
      <p:sp>
        <p:nvSpPr>
          <p:cNvPr id="4" name="Text Placeholder 2"/>
          <p:cNvSpPr txBox="1">
            <a:spLocks/>
          </p:cNvSpPr>
          <p:nvPr/>
        </p:nvSpPr>
        <p:spPr>
          <a:xfrm>
            <a:off x="6314048" y="1407738"/>
            <a:ext cx="5496952" cy="4762500"/>
          </a:xfrm>
          <a:prstGeom prst="rect">
            <a:avLst/>
          </a:prstGeom>
        </p:spPr>
        <p:txBody>
          <a:bodyPr vert="horz" lIns="91440" tIns="45720" rIns="91440" bIns="45720" rtlCol="0">
            <a:noAutofit/>
          </a:bodyPr>
          <a:lstStyle>
            <a:lvl1pPr marL="176213"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1pPr>
            <a:lvl2pPr marL="454025" indent="-165100"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2pPr>
            <a:lvl3pPr marL="857250"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3pPr>
            <a:lvl4pPr marL="1196975" indent="-165100" algn="l" defTabSz="457200" rtl="0" eaLnBrk="1" latinLnBrk="0" hangingPunct="1">
              <a:spcBef>
                <a:spcPct val="20000"/>
              </a:spcBef>
              <a:buClr>
                <a:schemeClr val="tx1"/>
              </a:buClr>
              <a:buSzPct val="80000"/>
              <a:buFont typeface="Arial"/>
              <a:buChar char="•"/>
              <a:tabLst>
                <a:tab pos="1889125" algn="l"/>
              </a:tabLst>
              <a:defRPr sz="2600" b="0" i="0" kern="1200">
                <a:solidFill>
                  <a:srgbClr val="595B59"/>
                </a:solidFill>
                <a:latin typeface="+mn-lt"/>
                <a:ea typeface="+mn-ea"/>
                <a:cs typeface="Calibri Light"/>
              </a:defRPr>
            </a:lvl4pPr>
            <a:lvl5pPr marL="1600200" indent="-174625"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5"/>
              </a:buClr>
            </a:pPr>
            <a:r>
              <a:rPr lang="en-US" dirty="0"/>
              <a:t>New way</a:t>
            </a:r>
          </a:p>
          <a:p>
            <a:pPr lvl="1">
              <a:buClr>
                <a:schemeClr val="accent5"/>
              </a:buClr>
            </a:pPr>
            <a:r>
              <a:rPr lang="en-US" dirty="0"/>
              <a:t>Two dedicated beefy machines as build boxes</a:t>
            </a:r>
          </a:p>
          <a:p>
            <a:pPr lvl="1">
              <a:buClr>
                <a:schemeClr val="accent5"/>
              </a:buClr>
            </a:pPr>
            <a:r>
              <a:rPr lang="en-US" dirty="0"/>
              <a:t>Build (</a:t>
            </a:r>
            <a:r>
              <a:rPr lang="en-US" dirty="0">
                <a:solidFill>
                  <a:schemeClr val="tx2"/>
                </a:solidFill>
              </a:rPr>
              <a:t>5min</a:t>
            </a:r>
            <a:r>
              <a:rPr lang="en-US" dirty="0"/>
              <a:t>) + </a:t>
            </a:r>
            <a:r>
              <a:rPr lang="en-US" dirty="0" err="1"/>
              <a:t>dist</a:t>
            </a:r>
            <a:r>
              <a:rPr lang="en-US" dirty="0"/>
              <a:t> test (</a:t>
            </a:r>
            <a:r>
              <a:rPr lang="en-US" dirty="0">
                <a:solidFill>
                  <a:schemeClr val="tx2"/>
                </a:solidFill>
              </a:rPr>
              <a:t>5min</a:t>
            </a:r>
            <a:r>
              <a:rPr lang="en-US" dirty="0"/>
              <a:t>)</a:t>
            </a:r>
          </a:p>
          <a:p>
            <a:pPr>
              <a:buClr>
                <a:schemeClr val="accent5"/>
              </a:buClr>
            </a:pPr>
            <a:r>
              <a:rPr lang="en-US" dirty="0"/>
              <a:t>Faster build: </a:t>
            </a:r>
            <a:r>
              <a:rPr lang="en-US" dirty="0">
                <a:solidFill>
                  <a:schemeClr val="tx2"/>
                </a:solidFill>
              </a:rPr>
              <a:t>hot </a:t>
            </a:r>
            <a:r>
              <a:rPr lang="en-US" dirty="0" err="1">
                <a:solidFill>
                  <a:schemeClr val="tx2"/>
                </a:solidFill>
              </a:rPr>
              <a:t>ccache</a:t>
            </a:r>
            <a:r>
              <a:rPr lang="en-US" dirty="0">
                <a:solidFill>
                  <a:schemeClr val="tx2"/>
                </a:solidFill>
              </a:rPr>
              <a:t> + </a:t>
            </a:r>
            <a:r>
              <a:rPr lang="en-US" dirty="0" err="1">
                <a:solidFill>
                  <a:schemeClr val="tx2"/>
                </a:solidFill>
              </a:rPr>
              <a:t>thirdparty</a:t>
            </a:r>
            <a:endParaRPr lang="en-US" dirty="0"/>
          </a:p>
          <a:p>
            <a:pPr>
              <a:buClr>
                <a:schemeClr val="accent5"/>
              </a:buClr>
            </a:pPr>
            <a:r>
              <a:rPr lang="en-US" dirty="0"/>
              <a:t>Faster testing</a:t>
            </a:r>
          </a:p>
          <a:p>
            <a:pPr>
              <a:buClr>
                <a:schemeClr val="accent5"/>
              </a:buClr>
            </a:pPr>
            <a:r>
              <a:rPr lang="en-US" dirty="0"/>
              <a:t>Cheaper: </a:t>
            </a:r>
            <a:r>
              <a:rPr lang="en-US" dirty="0">
                <a:solidFill>
                  <a:schemeClr val="tx2"/>
                </a:solidFill>
              </a:rPr>
              <a:t>fewer $$$</a:t>
            </a:r>
            <a:r>
              <a:rPr lang="en-US" dirty="0"/>
              <a:t> beefy instances</a:t>
            </a:r>
          </a:p>
          <a:p>
            <a:pPr>
              <a:buClr>
                <a:schemeClr val="accent5"/>
              </a:buClr>
            </a:pPr>
            <a:endParaRPr lang="en-US" dirty="0"/>
          </a:p>
          <a:p>
            <a:pPr lvl="1">
              <a:buClr>
                <a:schemeClr val="accent5"/>
              </a:buClr>
            </a:pPr>
            <a:endParaRPr lang="en-US" dirty="0"/>
          </a:p>
        </p:txBody>
      </p:sp>
    </p:spTree>
    <p:extLst>
      <p:ext uri="{BB962C8B-B14F-4D97-AF65-F5344CB8AC3E}">
        <p14:creationId xmlns:p14="http://schemas.microsoft.com/office/powerpoint/2010/main" val="160585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10302" y="1217295"/>
            <a:ext cx="8289197" cy="3857182"/>
          </a:xfrm>
        </p:spPr>
        <p:txBody>
          <a:bodyPr/>
          <a:lstStyle/>
          <a:p>
            <a:br>
              <a:rPr lang="en-US" dirty="0"/>
            </a:br>
            <a:r>
              <a:rPr lang="en-US" dirty="0"/>
              <a:t>With tests, we can change the behavior of our code quickly and verifiably.</a:t>
            </a:r>
            <a:br>
              <a:rPr lang="en-US" dirty="0"/>
            </a:br>
            <a:br>
              <a:rPr lang="en-US" dirty="0"/>
            </a:br>
            <a:r>
              <a:rPr lang="en-US" dirty="0"/>
              <a:t>Without them, we really don’t know if our code is getting better or worse.”</a:t>
            </a:r>
          </a:p>
        </p:txBody>
      </p:sp>
      <p:sp>
        <p:nvSpPr>
          <p:cNvPr id="14" name="Text Placeholder 13"/>
          <p:cNvSpPr>
            <a:spLocks noGrp="1"/>
          </p:cNvSpPr>
          <p:nvPr>
            <p:ph type="subTitle" idx="1"/>
          </p:nvPr>
        </p:nvSpPr>
        <p:spPr>
          <a:xfrm>
            <a:off x="410302" y="5470082"/>
            <a:ext cx="8851172" cy="624450"/>
          </a:xfrm>
        </p:spPr>
        <p:txBody>
          <a:bodyPr/>
          <a:lstStyle/>
          <a:p>
            <a:r>
              <a:rPr lang="en-US" sz="2000" dirty="0">
                <a:latin typeface="Calibri"/>
                <a:cs typeface="Calibri"/>
              </a:rPr>
              <a:t>—Michael C. Feathers, </a:t>
            </a:r>
            <a:r>
              <a:rPr lang="en-US" sz="2000" i="1" dirty="0">
                <a:latin typeface="Calibri"/>
                <a:cs typeface="Calibri"/>
              </a:rPr>
              <a:t>Working Effectively with Legacy Code</a:t>
            </a:r>
          </a:p>
        </p:txBody>
      </p:sp>
      <p:sp>
        <p:nvSpPr>
          <p:cNvPr id="2" name="TextBox 1"/>
          <p:cNvSpPr txBox="1"/>
          <p:nvPr/>
        </p:nvSpPr>
        <p:spPr>
          <a:xfrm>
            <a:off x="148590" y="1102995"/>
            <a:ext cx="314325" cy="769441"/>
          </a:xfrm>
          <a:prstGeom prst="rect">
            <a:avLst/>
          </a:prstGeom>
          <a:noFill/>
        </p:spPr>
        <p:txBody>
          <a:bodyPr wrap="square" rtlCol="0">
            <a:spAutoFit/>
          </a:bodyPr>
          <a:lstStyle/>
          <a:p>
            <a:r>
              <a:rPr lang="en-US" sz="4400" dirty="0">
                <a:solidFill>
                  <a:schemeClr val="bg2"/>
                </a:solidFill>
              </a:rPr>
              <a:t>“</a:t>
            </a:r>
          </a:p>
        </p:txBody>
      </p:sp>
    </p:spTree>
    <p:extLst>
      <p:ext uri="{BB962C8B-B14F-4D97-AF65-F5344CB8AC3E}">
        <p14:creationId xmlns:p14="http://schemas.microsoft.com/office/powerpoint/2010/main" val="1218315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Onboarding experiences</a:t>
            </a:r>
          </a:p>
        </p:txBody>
      </p:sp>
      <p:sp>
        <p:nvSpPr>
          <p:cNvPr id="3" name="Text Placeholder 2"/>
          <p:cNvSpPr>
            <a:spLocks noGrp="1"/>
          </p:cNvSpPr>
          <p:nvPr>
            <p:ph type="body" sz="quarter" idx="10"/>
          </p:nvPr>
        </p:nvSpPr>
        <p:spPr/>
        <p:txBody>
          <a:bodyPr/>
          <a:lstStyle/>
          <a:p>
            <a:pPr>
              <a:buClr>
                <a:schemeClr val="accent5"/>
              </a:buClr>
            </a:pPr>
            <a:r>
              <a:rPr lang="en-US" dirty="0"/>
              <a:t>Many Maven projects make the same mistakes</a:t>
            </a:r>
          </a:p>
          <a:p>
            <a:pPr lvl="1">
              <a:buClr>
                <a:schemeClr val="accent5"/>
              </a:buClr>
            </a:pPr>
            <a:r>
              <a:rPr lang="en-US" dirty="0"/>
              <a:t>Accessing test resources outside of target/</a:t>
            </a:r>
          </a:p>
          <a:p>
            <a:pPr lvl="1">
              <a:buClr>
                <a:schemeClr val="accent5"/>
              </a:buClr>
            </a:pPr>
            <a:r>
              <a:rPr lang="en-US" dirty="0"/>
              <a:t>Not attaching a test-sources.jar</a:t>
            </a:r>
          </a:p>
          <a:p>
            <a:pPr lvl="1">
              <a:buClr>
                <a:schemeClr val="accent5"/>
              </a:buClr>
            </a:pPr>
            <a:r>
              <a:rPr lang="en-US" dirty="0"/>
              <a:t>Weird </a:t>
            </a:r>
            <a:r>
              <a:rPr lang="en-US" dirty="0" err="1"/>
              <a:t>pom</a:t>
            </a:r>
            <a:r>
              <a:rPr lang="en-US" dirty="0"/>
              <a:t> tricks</a:t>
            </a:r>
          </a:p>
          <a:p>
            <a:pPr>
              <a:buClr>
                <a:schemeClr val="accent5"/>
              </a:buClr>
            </a:pPr>
            <a:r>
              <a:rPr lang="en-US" dirty="0"/>
              <a:t>Onboarding gets easier after the first time</a:t>
            </a:r>
          </a:p>
          <a:p>
            <a:pPr lvl="1">
              <a:buClr>
                <a:schemeClr val="accent5"/>
              </a:buClr>
            </a:pPr>
            <a:r>
              <a:rPr lang="en-US" dirty="0"/>
              <a:t>Hadoop: two weeks</a:t>
            </a:r>
          </a:p>
          <a:p>
            <a:pPr lvl="1">
              <a:buClr>
                <a:schemeClr val="accent5"/>
              </a:buClr>
            </a:pPr>
            <a:r>
              <a:rPr lang="en-US" dirty="0" err="1"/>
              <a:t>HBase</a:t>
            </a:r>
            <a:r>
              <a:rPr lang="en-US" dirty="0"/>
              <a:t>: two days</a:t>
            </a:r>
          </a:p>
          <a:p>
            <a:pPr>
              <a:buClr>
                <a:schemeClr val="accent5"/>
              </a:buClr>
            </a:pPr>
            <a:r>
              <a:rPr lang="en-US" dirty="0"/>
              <a:t>Collated list of common problems as a guide for new projects</a:t>
            </a:r>
          </a:p>
          <a:p>
            <a:pPr>
              <a:buClr>
                <a:schemeClr val="accent5"/>
              </a:buClr>
            </a:pPr>
            <a:r>
              <a:rPr lang="en-US" dirty="0">
                <a:latin typeface="Consolas" panose="020B0609020204030204" pitchFamily="49" charset="0"/>
                <a:cs typeface="Consolas" panose="020B0609020204030204" pitchFamily="49" charset="0"/>
              </a:rPr>
              <a:t>grind</a:t>
            </a:r>
            <a:r>
              <a:rPr lang="en-US" dirty="0"/>
              <a:t> is suitable for </a:t>
            </a:r>
            <a:r>
              <a:rPr lang="en-US" b="1" dirty="0"/>
              <a:t>any</a:t>
            </a:r>
            <a:r>
              <a:rPr lang="en-US" dirty="0"/>
              <a:t> </a:t>
            </a:r>
            <a:r>
              <a:rPr lang="en-US" b="1" dirty="0"/>
              <a:t>Maven + Surefire project</a:t>
            </a:r>
            <a:r>
              <a:rPr lang="en-US" dirty="0"/>
              <a:t>, not just </a:t>
            </a:r>
            <a:r>
              <a:rPr lang="en-US" dirty="0" err="1"/>
              <a:t>dist</a:t>
            </a:r>
            <a:r>
              <a:rPr lang="en-US" dirty="0"/>
              <a:t> systems!</a:t>
            </a:r>
          </a:p>
        </p:txBody>
      </p:sp>
    </p:spTree>
    <p:extLst>
      <p:ext uri="{BB962C8B-B14F-4D97-AF65-F5344CB8AC3E}">
        <p14:creationId xmlns:p14="http://schemas.microsoft.com/office/powerpoint/2010/main" val="42902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3"/>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7722" b="7722"/>
          <a:stretch/>
        </p:blipFill>
        <p:spPr/>
      </p:pic>
      <p:sp>
        <p:nvSpPr>
          <p:cNvPr id="19" name="Text Placeholder 18"/>
          <p:cNvSpPr>
            <a:spLocks noGrp="1"/>
          </p:cNvSpPr>
          <p:nvPr>
            <p:ph type="body" sz="quarter" idx="10"/>
          </p:nvPr>
        </p:nvSpPr>
        <p:spPr>
          <a:xfrm>
            <a:off x="319197" y="2915142"/>
            <a:ext cx="3759664" cy="1027716"/>
          </a:xfrm>
        </p:spPr>
        <p:txBody>
          <a:bodyPr/>
          <a:lstStyle/>
          <a:p>
            <a:r>
              <a:rPr lang="en-US" sz="6000" dirty="0">
                <a:cs typeface="Calibri"/>
              </a:rPr>
              <a:t>Demo</a:t>
            </a:r>
          </a:p>
        </p:txBody>
      </p:sp>
    </p:spTree>
    <p:extLst>
      <p:ext uri="{BB962C8B-B14F-4D97-AF65-F5344CB8AC3E}">
        <p14:creationId xmlns:p14="http://schemas.microsoft.com/office/powerpoint/2010/main" val="1439447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9" y="0"/>
            <a:ext cx="10878207" cy="6858000"/>
          </a:xfrm>
          <a:prstGeom prst="rect">
            <a:avLst/>
          </a:prstGeom>
        </p:spPr>
      </p:pic>
    </p:spTree>
    <p:extLst>
      <p:ext uri="{BB962C8B-B14F-4D97-AF65-F5344CB8AC3E}">
        <p14:creationId xmlns:p14="http://schemas.microsoft.com/office/powerpoint/2010/main" val="4131629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9" y="0"/>
            <a:ext cx="10878206" cy="6858000"/>
          </a:xfrm>
          <a:prstGeom prst="rect">
            <a:avLst/>
          </a:prstGeom>
        </p:spPr>
      </p:pic>
    </p:spTree>
    <p:extLst>
      <p:ext uri="{BB962C8B-B14F-4D97-AF65-F5344CB8AC3E}">
        <p14:creationId xmlns:p14="http://schemas.microsoft.com/office/powerpoint/2010/main" val="4052502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11" y="0"/>
            <a:ext cx="10290419" cy="6858000"/>
          </a:xfrm>
          <a:prstGeom prst="rect">
            <a:avLst/>
          </a:prstGeom>
        </p:spPr>
      </p:pic>
    </p:spTree>
    <p:extLst>
      <p:ext uri="{BB962C8B-B14F-4D97-AF65-F5344CB8AC3E}">
        <p14:creationId xmlns:p14="http://schemas.microsoft.com/office/powerpoint/2010/main" val="1918846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19" y="0"/>
            <a:ext cx="10577228" cy="6816435"/>
          </a:xfrm>
          <a:prstGeom prst="rect">
            <a:avLst/>
          </a:prstGeom>
        </p:spPr>
      </p:pic>
    </p:spTree>
    <p:extLst>
      <p:ext uri="{BB962C8B-B14F-4D97-AF65-F5344CB8AC3E}">
        <p14:creationId xmlns:p14="http://schemas.microsoft.com/office/powerpoint/2010/main" val="3207251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19" y="0"/>
            <a:ext cx="10577228" cy="6816435"/>
          </a:xfrm>
          <a:prstGeom prst="rect">
            <a:avLst/>
          </a:prstGeom>
        </p:spPr>
      </p:pic>
    </p:spTree>
    <p:extLst>
      <p:ext uri="{BB962C8B-B14F-4D97-AF65-F5344CB8AC3E}">
        <p14:creationId xmlns:p14="http://schemas.microsoft.com/office/powerpoint/2010/main" val="3996480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202" y="0"/>
            <a:ext cx="10290419" cy="6858000"/>
          </a:xfrm>
          <a:prstGeom prst="rect">
            <a:avLst/>
          </a:prstGeom>
        </p:spPr>
      </p:pic>
    </p:spTree>
    <p:extLst>
      <p:ext uri="{BB962C8B-B14F-4D97-AF65-F5344CB8AC3E}">
        <p14:creationId xmlns:p14="http://schemas.microsoft.com/office/powerpoint/2010/main" val="123180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23" y="0"/>
            <a:ext cx="10290419" cy="6858000"/>
          </a:xfrm>
          <a:prstGeom prst="rect">
            <a:avLst/>
          </a:prstGeom>
        </p:spPr>
      </p:pic>
    </p:spTree>
    <p:extLst>
      <p:ext uri="{BB962C8B-B14F-4D97-AF65-F5344CB8AC3E}">
        <p14:creationId xmlns:p14="http://schemas.microsoft.com/office/powerpoint/2010/main" val="1807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75" y="0"/>
            <a:ext cx="10627158" cy="6848613"/>
          </a:xfrm>
          <a:prstGeom prst="rect">
            <a:avLst/>
          </a:prstGeom>
        </p:spPr>
      </p:pic>
    </p:spTree>
    <p:extLst>
      <p:ext uri="{BB962C8B-B14F-4D97-AF65-F5344CB8AC3E}">
        <p14:creationId xmlns:p14="http://schemas.microsoft.com/office/powerpoint/2010/main" val="14852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10303" y="2714062"/>
            <a:ext cx="7748046" cy="2471446"/>
          </a:xfrm>
        </p:spPr>
        <p:txBody>
          <a:bodyPr/>
          <a:lstStyle/>
          <a:p>
            <a:r>
              <a:rPr lang="en-US" sz="5400" dirty="0"/>
              <a:t>All of this is naught</a:t>
            </a:r>
            <a:br>
              <a:rPr lang="en-US" sz="5400" dirty="0"/>
            </a:br>
            <a:r>
              <a:rPr lang="en-US" sz="5400" dirty="0"/>
              <a:t>when the test suite takes too long to run.</a:t>
            </a:r>
          </a:p>
        </p:txBody>
      </p:sp>
    </p:spTree>
    <p:extLst>
      <p:ext uri="{BB962C8B-B14F-4D97-AF65-F5344CB8AC3E}">
        <p14:creationId xmlns:p14="http://schemas.microsoft.com/office/powerpoint/2010/main" val="3412552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75" y="0"/>
            <a:ext cx="10627158" cy="6848613"/>
          </a:xfrm>
          <a:prstGeom prst="rect">
            <a:avLst/>
          </a:prstGeom>
        </p:spPr>
      </p:pic>
    </p:spTree>
    <p:extLst>
      <p:ext uri="{BB962C8B-B14F-4D97-AF65-F5344CB8AC3E}">
        <p14:creationId xmlns:p14="http://schemas.microsoft.com/office/powerpoint/2010/main" val="2413185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41" y="-25505"/>
            <a:ext cx="10270626" cy="6883504"/>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28" t="20845" r="90333" b="75255"/>
          <a:stretch/>
        </p:blipFill>
        <p:spPr>
          <a:xfrm>
            <a:off x="2852182" y="1317029"/>
            <a:ext cx="3067189" cy="917395"/>
          </a:xfrm>
          <a:prstGeom prst="rect">
            <a:avLst/>
          </a:prstGeom>
          <a:ln w="50800">
            <a:solidFill>
              <a:schemeClr val="accent4"/>
            </a:solidFill>
          </a:ln>
        </p:spPr>
      </p:pic>
      <p:cxnSp>
        <p:nvCxnSpPr>
          <p:cNvPr id="5" name="Straight Arrow Connector 4"/>
          <p:cNvCxnSpPr/>
          <p:nvPr/>
        </p:nvCxnSpPr>
        <p:spPr>
          <a:xfrm flipH="1" flipV="1">
            <a:off x="1862320" y="1568741"/>
            <a:ext cx="989862" cy="218115"/>
          </a:xfrm>
          <a:prstGeom prst="straightConnector1">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491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41" y="-25505"/>
            <a:ext cx="10270626" cy="6883504"/>
          </a:xfrm>
          <a:prstGeom prst="rect">
            <a:avLst/>
          </a:prstGeom>
        </p:spPr>
      </p:pic>
    </p:spTree>
    <p:extLst>
      <p:ext uri="{BB962C8B-B14F-4D97-AF65-F5344CB8AC3E}">
        <p14:creationId xmlns:p14="http://schemas.microsoft.com/office/powerpoint/2010/main" val="2343298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41" y="-25505"/>
            <a:ext cx="10270625" cy="6883504"/>
          </a:xfrm>
          <a:prstGeom prst="rect">
            <a:avLst/>
          </a:prstGeom>
        </p:spPr>
      </p:pic>
    </p:spTree>
    <p:extLst>
      <p:ext uri="{BB962C8B-B14F-4D97-AF65-F5344CB8AC3E}">
        <p14:creationId xmlns:p14="http://schemas.microsoft.com/office/powerpoint/2010/main" val="1516000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8" t="24033" r="90383" b="71518"/>
          <a:stretch/>
        </p:blipFill>
        <p:spPr>
          <a:xfrm>
            <a:off x="2080431" y="1526792"/>
            <a:ext cx="4117110" cy="1086964"/>
          </a:xfrm>
          <a:prstGeom prst="rect">
            <a:avLst/>
          </a:prstGeom>
          <a:ln w="60325">
            <a:solidFill>
              <a:schemeClr val="accent4"/>
            </a:solidFill>
          </a:ln>
        </p:spPr>
      </p:pic>
      <p:cxnSp>
        <p:nvCxnSpPr>
          <p:cNvPr id="6" name="Straight Arrow Connector 5"/>
          <p:cNvCxnSpPr>
            <a:stCxn id="5" idx="1"/>
          </p:cNvCxnSpPr>
          <p:nvPr/>
        </p:nvCxnSpPr>
        <p:spPr>
          <a:xfrm flipH="1" flipV="1">
            <a:off x="1090569" y="1786855"/>
            <a:ext cx="989862" cy="283419"/>
          </a:xfrm>
          <a:prstGeom prst="straightConnector1">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553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Tree>
    <p:extLst>
      <p:ext uri="{BB962C8B-B14F-4D97-AF65-F5344CB8AC3E}">
        <p14:creationId xmlns:p14="http://schemas.microsoft.com/office/powerpoint/2010/main" val="3893000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90415" cy="6857107"/>
          </a:xfrm>
          <a:prstGeom prst="rect">
            <a:avLst/>
          </a:prstGeom>
        </p:spPr>
      </p:pic>
    </p:spTree>
    <p:extLst>
      <p:ext uri="{BB962C8B-B14F-4D97-AF65-F5344CB8AC3E}">
        <p14:creationId xmlns:p14="http://schemas.microsoft.com/office/powerpoint/2010/main" val="58429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Tree>
    <p:extLst>
      <p:ext uri="{BB962C8B-B14F-4D97-AF65-F5344CB8AC3E}">
        <p14:creationId xmlns:p14="http://schemas.microsoft.com/office/powerpoint/2010/main" val="1050714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938" b="6878"/>
          <a:stretch/>
        </p:blipFill>
        <p:spPr bwMode="auto">
          <a:xfrm>
            <a:off x="0" y="386678"/>
            <a:ext cx="12204913" cy="591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742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developer workflows</a:t>
            </a:r>
          </a:p>
        </p:txBody>
      </p:sp>
      <p:sp>
        <p:nvSpPr>
          <p:cNvPr id="3" name="Text Placeholder 2"/>
          <p:cNvSpPr>
            <a:spLocks noGrp="1"/>
          </p:cNvSpPr>
          <p:nvPr>
            <p:ph type="body" sz="quarter" idx="10"/>
          </p:nvPr>
        </p:nvSpPr>
        <p:spPr/>
        <p:txBody>
          <a:bodyPr/>
          <a:lstStyle/>
          <a:p>
            <a:pPr>
              <a:buClr>
                <a:schemeClr val="accent5"/>
              </a:buClr>
            </a:pPr>
            <a:r>
              <a:rPr lang="en-US" dirty="0">
                <a:solidFill>
                  <a:schemeClr val="accent5"/>
                </a:solidFill>
                <a:latin typeface="+mj-lt"/>
              </a:rPr>
              <a:t>Easily invoke distributed testing via CLI</a:t>
            </a:r>
          </a:p>
          <a:p>
            <a:pPr>
              <a:buClr>
                <a:schemeClr val="accent5"/>
              </a:buClr>
            </a:pPr>
            <a:r>
              <a:rPr lang="en-US" dirty="0">
                <a:solidFill>
                  <a:schemeClr val="accent5"/>
                </a:solidFill>
                <a:latin typeface="+mj-lt"/>
              </a:rPr>
              <a:t>Easily view test output from the CLI or GUI</a:t>
            </a:r>
          </a:p>
          <a:p>
            <a:pPr>
              <a:buClr>
                <a:schemeClr val="accent5"/>
              </a:buClr>
            </a:pPr>
            <a:r>
              <a:rPr lang="en-US" dirty="0">
                <a:solidFill>
                  <a:schemeClr val="accent5"/>
                </a:solidFill>
                <a:latin typeface="+mj-lt"/>
              </a:rPr>
              <a:t>Fast enough that you can run it during normal development</a:t>
            </a:r>
          </a:p>
          <a:p>
            <a:pPr>
              <a:buClr>
                <a:schemeClr val="accent5"/>
              </a:buClr>
            </a:pPr>
            <a:r>
              <a:rPr lang="en-US" dirty="0">
                <a:solidFill>
                  <a:schemeClr val="accent5"/>
                </a:solidFill>
                <a:latin typeface="+mj-lt"/>
              </a:rPr>
              <a:t>Easy to run a flaky test 1000 times to reproduce failures</a:t>
            </a:r>
          </a:p>
          <a:p>
            <a:pPr>
              <a:buClr>
                <a:schemeClr val="accent5"/>
              </a:buClr>
            </a:pPr>
            <a:r>
              <a:rPr lang="en-US" dirty="0">
                <a:solidFill>
                  <a:schemeClr val="accent5"/>
                </a:solidFill>
                <a:latin typeface="+mj-lt"/>
              </a:rPr>
              <a:t>No concerns about adding long-running end-to-end and fuzz testing</a:t>
            </a:r>
          </a:p>
          <a:p>
            <a:pPr>
              <a:buClr>
                <a:schemeClr val="accent5"/>
              </a:buClr>
            </a:pPr>
            <a:r>
              <a:rPr lang="en-US" dirty="0">
                <a:solidFill>
                  <a:schemeClr val="accent5"/>
                </a:solidFill>
                <a:latin typeface="+mj-lt"/>
              </a:rPr>
              <a:t>Raise the bar for </a:t>
            </a:r>
            <a:r>
              <a:rPr lang="en-US" dirty="0" err="1">
                <a:solidFill>
                  <a:schemeClr val="accent5"/>
                </a:solidFill>
                <a:latin typeface="+mj-lt"/>
              </a:rPr>
              <a:t>precommit</a:t>
            </a:r>
            <a:endParaRPr lang="en-US" dirty="0">
              <a:solidFill>
                <a:schemeClr val="accent5"/>
              </a:solidFill>
              <a:latin typeface="+mj-lt"/>
            </a:endParaRPr>
          </a:p>
          <a:p>
            <a:pPr lvl="1">
              <a:buClr>
                <a:schemeClr val="accent5"/>
              </a:buClr>
            </a:pPr>
            <a:r>
              <a:rPr lang="en-US" dirty="0">
                <a:solidFill>
                  <a:schemeClr val="accent5"/>
                </a:solidFill>
                <a:latin typeface="+mj-lt"/>
              </a:rPr>
              <a:t>Run </a:t>
            </a:r>
            <a:r>
              <a:rPr lang="en-US" dirty="0" err="1">
                <a:solidFill>
                  <a:schemeClr val="accent5"/>
                </a:solidFill>
                <a:latin typeface="+mj-lt"/>
              </a:rPr>
              <a:t>new+modified</a:t>
            </a:r>
            <a:r>
              <a:rPr lang="en-US" dirty="0">
                <a:solidFill>
                  <a:schemeClr val="accent5"/>
                </a:solidFill>
                <a:latin typeface="+mj-lt"/>
              </a:rPr>
              <a:t> tests 1000 times to prevent introducing new </a:t>
            </a:r>
            <a:r>
              <a:rPr lang="en-US" dirty="0" err="1">
                <a:solidFill>
                  <a:schemeClr val="accent5"/>
                </a:solidFill>
                <a:latin typeface="+mj-lt"/>
              </a:rPr>
              <a:t>flakies</a:t>
            </a:r>
            <a:endParaRPr lang="en-US" dirty="0">
              <a:solidFill>
                <a:schemeClr val="accent5"/>
              </a:solidFill>
              <a:latin typeface="+mj-lt"/>
            </a:endParaRPr>
          </a:p>
        </p:txBody>
      </p:sp>
    </p:spTree>
    <p:extLst>
      <p:ext uri="{BB962C8B-B14F-4D97-AF65-F5344CB8AC3E}">
        <p14:creationId xmlns:p14="http://schemas.microsoft.com/office/powerpoint/2010/main" val="952371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100000"/>
              </a:schemeClr>
            </a:gs>
            <a:gs pos="0">
              <a:schemeClr val="tx2"/>
            </a:gs>
            <a:gs pos="78000">
              <a:schemeClr val="tx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96" y="2009013"/>
            <a:ext cx="4762500" cy="2381250"/>
          </a:xfrm>
          <a:prstGeom prst="rect">
            <a:avLst/>
          </a:prstGeom>
        </p:spPr>
      </p:pic>
      <p:sp>
        <p:nvSpPr>
          <p:cNvPr id="5" name="TextBox 4"/>
          <p:cNvSpPr txBox="1"/>
          <p:nvPr/>
        </p:nvSpPr>
        <p:spPr>
          <a:xfrm>
            <a:off x="4758885" y="2322475"/>
            <a:ext cx="7021530" cy="1754326"/>
          </a:xfrm>
          <a:prstGeom prst="rect">
            <a:avLst/>
          </a:prstGeom>
          <a:noFill/>
        </p:spPr>
        <p:txBody>
          <a:bodyPr wrap="square" rtlCol="0">
            <a:spAutoFit/>
          </a:bodyPr>
          <a:lstStyle/>
          <a:p>
            <a:r>
              <a:rPr lang="en-US" sz="5400" dirty="0">
                <a:solidFill>
                  <a:schemeClr val="bg2"/>
                </a:solidFill>
              </a:rPr>
              <a:t>1700+ test classes</a:t>
            </a:r>
          </a:p>
          <a:p>
            <a:r>
              <a:rPr lang="en-US" sz="5400" dirty="0">
                <a:solidFill>
                  <a:schemeClr val="bg2"/>
                </a:solidFill>
              </a:rPr>
              <a:t>8.5 hours to run tests</a:t>
            </a:r>
          </a:p>
        </p:txBody>
      </p:sp>
    </p:spTree>
    <p:extLst>
      <p:ext uri="{BB962C8B-B14F-4D97-AF65-F5344CB8AC3E}">
        <p14:creationId xmlns:p14="http://schemas.microsoft.com/office/powerpoint/2010/main" val="1138036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Text Placeholder 2"/>
          <p:cNvSpPr>
            <a:spLocks noGrp="1"/>
          </p:cNvSpPr>
          <p:nvPr>
            <p:ph type="body" sz="quarter" idx="10"/>
          </p:nvPr>
        </p:nvSpPr>
        <p:spPr/>
        <p:txBody>
          <a:bodyPr/>
          <a:lstStyle/>
          <a:p>
            <a:pPr>
              <a:buClr>
                <a:schemeClr val="accent5"/>
              </a:buClr>
            </a:pPr>
            <a:r>
              <a:rPr lang="en-US" dirty="0"/>
              <a:t>Speed improvements</a:t>
            </a:r>
          </a:p>
          <a:p>
            <a:pPr>
              <a:buClr>
                <a:schemeClr val="accent5"/>
              </a:buClr>
            </a:pPr>
            <a:r>
              <a:rPr lang="en-US" dirty="0"/>
              <a:t>Improved installation steps for the backend</a:t>
            </a:r>
          </a:p>
          <a:p>
            <a:pPr lvl="1">
              <a:buClr>
                <a:schemeClr val="accent5"/>
              </a:buClr>
            </a:pPr>
            <a:r>
              <a:rPr lang="en-US" dirty="0"/>
              <a:t>Currently requires checking out specific </a:t>
            </a:r>
            <a:r>
              <a:rPr lang="en-US" dirty="0" err="1"/>
              <a:t>git</a:t>
            </a:r>
            <a:r>
              <a:rPr lang="en-US" dirty="0"/>
              <a:t> hashes of Isolate</a:t>
            </a:r>
          </a:p>
          <a:p>
            <a:pPr>
              <a:buClr>
                <a:schemeClr val="accent5"/>
              </a:buClr>
            </a:pPr>
            <a:r>
              <a:rPr lang="en-US" dirty="0"/>
              <a:t>Additional front-end support (Ant, </a:t>
            </a:r>
            <a:r>
              <a:rPr lang="en-US" dirty="0" err="1"/>
              <a:t>Gradle</a:t>
            </a:r>
            <a:r>
              <a:rPr lang="en-US" dirty="0"/>
              <a:t>, </a:t>
            </a:r>
            <a:r>
              <a:rPr lang="en-US" dirty="0" err="1"/>
              <a:t>etc</a:t>
            </a:r>
            <a:r>
              <a:rPr lang="en-US" dirty="0"/>
              <a:t>)</a:t>
            </a:r>
          </a:p>
          <a:p>
            <a:pPr>
              <a:buClr>
                <a:schemeClr val="accent5"/>
              </a:buClr>
            </a:pPr>
            <a:r>
              <a:rPr lang="en-US" dirty="0"/>
              <a:t>Using a real job scheduler for multi-tenancy (YARN?)</a:t>
            </a:r>
          </a:p>
          <a:p>
            <a:pPr lvl="1">
              <a:buClr>
                <a:schemeClr val="accent5"/>
              </a:buClr>
            </a:pPr>
            <a:r>
              <a:rPr lang="en-US" dirty="0"/>
              <a:t>Per-project job queues</a:t>
            </a:r>
          </a:p>
          <a:p>
            <a:pPr lvl="1">
              <a:buClr>
                <a:schemeClr val="accent5"/>
              </a:buClr>
            </a:pPr>
            <a:r>
              <a:rPr lang="en-US" dirty="0"/>
              <a:t>Prioritize user-submitted jobs over nightly test runs</a:t>
            </a:r>
          </a:p>
          <a:p>
            <a:pPr>
              <a:buClr>
                <a:schemeClr val="accent5"/>
              </a:buClr>
            </a:pPr>
            <a:r>
              <a:rPr lang="en-US" dirty="0"/>
              <a:t>Broader adoption</a:t>
            </a:r>
          </a:p>
        </p:txBody>
      </p:sp>
    </p:spTree>
    <p:extLst>
      <p:ext uri="{BB962C8B-B14F-4D97-AF65-F5344CB8AC3E}">
        <p14:creationId xmlns:p14="http://schemas.microsoft.com/office/powerpoint/2010/main" val="382358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Text Placeholder 3"/>
          <p:cNvSpPr>
            <a:spLocks noGrp="1"/>
          </p:cNvSpPr>
          <p:nvPr>
            <p:ph type="body" sz="quarter" idx="10"/>
          </p:nvPr>
        </p:nvSpPr>
        <p:spPr/>
        <p:txBody>
          <a:bodyPr/>
          <a:lstStyle/>
          <a:p>
            <a:pPr>
              <a:buClr>
                <a:schemeClr val="accent5"/>
              </a:buClr>
            </a:pPr>
            <a:r>
              <a:rPr lang="en-US" dirty="0"/>
              <a:t>Distributed testing is very effective: </a:t>
            </a:r>
            <a:r>
              <a:rPr lang="en-US" dirty="0">
                <a:solidFill>
                  <a:schemeClr val="tx2"/>
                </a:solidFill>
              </a:rPr>
              <a:t>8.5 hours to &lt;10 mins</a:t>
            </a:r>
            <a:r>
              <a:rPr lang="en-US" dirty="0"/>
              <a:t>.</a:t>
            </a:r>
          </a:p>
          <a:p>
            <a:pPr>
              <a:buClr>
                <a:schemeClr val="accent5"/>
              </a:buClr>
            </a:pPr>
            <a:r>
              <a:rPr lang="en-US" dirty="0"/>
              <a:t>Distributed testing opens up new developer workflows</a:t>
            </a:r>
          </a:p>
          <a:p>
            <a:pPr>
              <a:buClr>
                <a:schemeClr val="accent5"/>
              </a:buClr>
            </a:pPr>
            <a:r>
              <a:rPr lang="en-US" dirty="0"/>
              <a:t>Already being used by Hadoop, Kudu, Hive, </a:t>
            </a:r>
            <a:r>
              <a:rPr lang="en-US" dirty="0" err="1"/>
              <a:t>HBase</a:t>
            </a:r>
            <a:r>
              <a:rPr lang="en-US" dirty="0"/>
              <a:t> teams at Cloudera</a:t>
            </a:r>
          </a:p>
          <a:p>
            <a:pPr>
              <a:buClr>
                <a:schemeClr val="accent5"/>
              </a:buClr>
            </a:pPr>
            <a:r>
              <a:rPr lang="en-US" dirty="0"/>
              <a:t>Open-source! ASLv2: </a:t>
            </a:r>
            <a:r>
              <a:rPr lang="en-US" dirty="0">
                <a:hlinkClick r:id="rId3"/>
              </a:rPr>
              <a:t>https://github.com/cloudera/dist_test</a:t>
            </a:r>
            <a:endParaRPr lang="en-US" dirty="0"/>
          </a:p>
          <a:p>
            <a:pPr>
              <a:buClr>
                <a:schemeClr val="accent5"/>
              </a:buClr>
            </a:pPr>
            <a:endParaRPr lang="en-US" dirty="0"/>
          </a:p>
          <a:p>
            <a:pPr>
              <a:buClr>
                <a:schemeClr val="accent5"/>
              </a:buClr>
            </a:pPr>
            <a:endParaRPr lang="en-US" dirty="0"/>
          </a:p>
          <a:p>
            <a:pPr>
              <a:buClr>
                <a:schemeClr val="accent5"/>
              </a:buClr>
            </a:pPr>
            <a:r>
              <a:rPr lang="en-US" dirty="0"/>
              <a:t>A fast, thorough test suite improves </a:t>
            </a:r>
            <a:r>
              <a:rPr lang="en-US" dirty="0">
                <a:solidFill>
                  <a:schemeClr val="tx2"/>
                </a:solidFill>
              </a:rPr>
              <a:t>software quality</a:t>
            </a:r>
            <a:r>
              <a:rPr lang="en-US" dirty="0"/>
              <a:t> and </a:t>
            </a:r>
            <a:r>
              <a:rPr lang="en-US" dirty="0">
                <a:solidFill>
                  <a:schemeClr val="tx2"/>
                </a:solidFill>
              </a:rPr>
              <a:t>developer productivity</a:t>
            </a:r>
            <a:r>
              <a:rPr lang="en-US" dirty="0"/>
              <a:t>!</a:t>
            </a:r>
          </a:p>
          <a:p>
            <a:pPr>
              <a:buClr>
                <a:schemeClr val="accent5"/>
              </a:buClr>
            </a:pPr>
            <a:endParaRPr lang="en-US" dirty="0"/>
          </a:p>
          <a:p>
            <a:pPr>
              <a:buClr>
                <a:schemeClr val="accent5"/>
              </a:buClr>
            </a:pPr>
            <a:endParaRPr lang="en-US" dirty="0"/>
          </a:p>
        </p:txBody>
      </p:sp>
    </p:spTree>
    <p:extLst>
      <p:ext uri="{BB962C8B-B14F-4D97-AF65-F5344CB8AC3E}">
        <p14:creationId xmlns:p14="http://schemas.microsoft.com/office/powerpoint/2010/main" val="3798696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pPr>
              <a:buClr>
                <a:schemeClr val="accent5"/>
              </a:buClr>
            </a:pPr>
            <a:r>
              <a:rPr lang="en-US" dirty="0">
                <a:hlinkClick r:id="rId2"/>
              </a:rPr>
              <a:t>http://blog.cloudera.com/blog/2016/05/quality-assurance-at-cloudera-distributed-unit-testing/</a:t>
            </a:r>
          </a:p>
          <a:p>
            <a:pPr>
              <a:buClr>
                <a:schemeClr val="accent5"/>
              </a:buClr>
            </a:pPr>
            <a:r>
              <a:rPr lang="en-US" dirty="0">
                <a:hlinkClick r:id="rId2"/>
              </a:rPr>
              <a:t>https://github.com/cloudera/dist_test</a:t>
            </a:r>
            <a:endParaRPr lang="en-US" dirty="0"/>
          </a:p>
          <a:p>
            <a:pPr>
              <a:buClr>
                <a:schemeClr val="accent5"/>
              </a:buClr>
            </a:pPr>
            <a:endParaRPr lang="en-US" dirty="0"/>
          </a:p>
        </p:txBody>
      </p:sp>
    </p:spTree>
    <p:extLst>
      <p:ext uri="{BB962C8B-B14F-4D97-AF65-F5344CB8AC3E}">
        <p14:creationId xmlns:p14="http://schemas.microsoft.com/office/powerpoint/2010/main" val="590298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Calibri"/>
                <a:cs typeface="Calibri"/>
              </a:rPr>
              <a:t>Thank you</a:t>
            </a:r>
          </a:p>
        </p:txBody>
      </p:sp>
      <p:sp>
        <p:nvSpPr>
          <p:cNvPr id="2" name="Subtitle 1"/>
          <p:cNvSpPr>
            <a:spLocks noGrp="1"/>
          </p:cNvSpPr>
          <p:nvPr>
            <p:ph type="subTitle" idx="1"/>
          </p:nvPr>
        </p:nvSpPr>
        <p:spPr/>
        <p:txBody>
          <a:bodyPr/>
          <a:lstStyle/>
          <a:p>
            <a:r>
              <a:rPr lang="en-US" dirty="0">
                <a:hlinkClick r:id="rId2"/>
              </a:rPr>
              <a:t>andrew.wang@cloudera.com</a:t>
            </a:r>
            <a:endParaRPr lang="en-US" dirty="0"/>
          </a:p>
          <a:p>
            <a:r>
              <a:rPr lang="en-US" dirty="0"/>
              <a:t>@</a:t>
            </a:r>
            <a:r>
              <a:rPr lang="en-US" dirty="0" err="1"/>
              <a:t>umbrant</a:t>
            </a:r>
            <a:endParaRPr lang="en-US" dirty="0"/>
          </a:p>
        </p:txBody>
      </p:sp>
    </p:spTree>
    <p:extLst>
      <p:ext uri="{BB962C8B-B14F-4D97-AF65-F5344CB8AC3E}">
        <p14:creationId xmlns:p14="http://schemas.microsoft.com/office/powerpoint/2010/main" val="188144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steps to run the test suite?</a:t>
            </a:r>
          </a:p>
        </p:txBody>
      </p:sp>
      <p:sp>
        <p:nvSpPr>
          <p:cNvPr id="3" name="Text Placeholder 2"/>
          <p:cNvSpPr>
            <a:spLocks noGrp="1"/>
          </p:cNvSpPr>
          <p:nvPr>
            <p:ph type="body" sz="quarter" idx="10"/>
          </p:nvPr>
        </p:nvSpPr>
        <p:spPr>
          <a:xfrm>
            <a:off x="379413" y="1435100"/>
            <a:ext cx="6406066" cy="4762500"/>
          </a:xfrm>
        </p:spPr>
        <p:txBody>
          <a:bodyPr/>
          <a:lstStyle/>
          <a:p>
            <a:pPr marL="514350" indent="-514350">
              <a:buClr>
                <a:schemeClr val="accent5"/>
              </a:buClr>
              <a:buFont typeface="+mj-lt"/>
              <a:buAutoNum type="arabicPeriod"/>
            </a:pPr>
            <a:r>
              <a:rPr lang="en-US" dirty="0"/>
              <a:t>Commit code locally to new branch</a:t>
            </a:r>
          </a:p>
          <a:p>
            <a:pPr marL="514350" indent="-514350">
              <a:buClr>
                <a:schemeClr val="accent5"/>
              </a:buClr>
              <a:buFont typeface="+mj-lt"/>
              <a:buAutoNum type="arabicPeriod"/>
            </a:pPr>
            <a:r>
              <a:rPr lang="en-US" dirty="0"/>
              <a:t>Push branch to personal </a:t>
            </a:r>
            <a:r>
              <a:rPr lang="en-US" dirty="0" err="1"/>
              <a:t>github</a:t>
            </a:r>
            <a:r>
              <a:rPr lang="en-US" dirty="0"/>
              <a:t> repository</a:t>
            </a:r>
          </a:p>
          <a:p>
            <a:pPr marL="514350" indent="-514350">
              <a:buClr>
                <a:schemeClr val="accent5"/>
              </a:buClr>
              <a:buFont typeface="+mj-lt"/>
              <a:buAutoNum type="arabicPeriod"/>
            </a:pPr>
            <a:r>
              <a:rPr lang="en-US" dirty="0"/>
              <a:t>Browse to Jenkins job page</a:t>
            </a:r>
          </a:p>
          <a:p>
            <a:pPr marL="514350" indent="-514350">
              <a:buClr>
                <a:schemeClr val="accent5"/>
              </a:buClr>
              <a:buFont typeface="+mj-lt"/>
              <a:buAutoNum type="arabicPeriod"/>
            </a:pPr>
            <a:r>
              <a:rPr lang="en-US" dirty="0"/>
              <a:t>Point Jenkins at personal repo and branch</a:t>
            </a:r>
          </a:p>
          <a:p>
            <a:pPr marL="514350" indent="-514350">
              <a:buClr>
                <a:schemeClr val="accent5"/>
              </a:buClr>
              <a:buFont typeface="+mj-lt"/>
              <a:buAutoNum type="arabicPeriod"/>
            </a:pPr>
            <a:r>
              <a:rPr lang="en-US" dirty="0"/>
              <a:t>Wait for email</a:t>
            </a:r>
          </a:p>
          <a:p>
            <a:pPr marL="514350" indent="-514350">
              <a:buClr>
                <a:schemeClr val="accent5"/>
              </a:buClr>
              <a:buFont typeface="+mj-lt"/>
              <a:buAutoNum type="arabicPeriod"/>
            </a:pPr>
            <a:r>
              <a:rPr lang="en-US" dirty="0"/>
              <a:t>Click on email link to build page</a:t>
            </a:r>
          </a:p>
          <a:p>
            <a:pPr marL="514350" indent="-514350">
              <a:buClr>
                <a:schemeClr val="accent5"/>
              </a:buClr>
              <a:buFont typeface="+mj-lt"/>
              <a:buAutoNum type="arabicPeriod"/>
            </a:pPr>
            <a:r>
              <a:rPr lang="en-US" dirty="0"/>
              <a:t>Click around Jenkins UI to view test logs</a:t>
            </a:r>
          </a:p>
          <a:p>
            <a:pPr marL="514350" indent="-514350">
              <a:buClr>
                <a:schemeClr val="accent5"/>
              </a:buClr>
              <a:buFont typeface="+mj-lt"/>
              <a:buAutoNum type="arabicPeriod"/>
            </a:pPr>
            <a:r>
              <a:rPr lang="en-US" dirty="0"/>
              <a:t>Potentially repeat steps 3-7, if Jenkins jobs are </a:t>
            </a:r>
            <a:r>
              <a:rPr lang="en-US" dirty="0" err="1"/>
              <a:t>sharded</a:t>
            </a:r>
            <a:endParaRPr lang="en-US" dirty="0"/>
          </a:p>
        </p:txBody>
      </p:sp>
      <p:sp>
        <p:nvSpPr>
          <p:cNvPr id="4" name="TextBox 3"/>
          <p:cNvSpPr txBox="1"/>
          <p:nvPr/>
        </p:nvSpPr>
        <p:spPr>
          <a:xfrm>
            <a:off x="7479161" y="2093660"/>
            <a:ext cx="4622450" cy="2123658"/>
          </a:xfrm>
          <a:prstGeom prst="rect">
            <a:avLst/>
          </a:prstGeom>
          <a:noFill/>
        </p:spPr>
        <p:txBody>
          <a:bodyPr wrap="square" rtlCol="0">
            <a:spAutoFit/>
          </a:bodyPr>
          <a:lstStyle/>
          <a:p>
            <a:r>
              <a:rPr lang="en-US" sz="4400" dirty="0">
                <a:solidFill>
                  <a:schemeClr val="accent4"/>
                </a:solidFill>
              </a:rPr>
              <a:t>This is way harder than calling </a:t>
            </a:r>
          </a:p>
          <a:p>
            <a:r>
              <a:rPr lang="en-US" sz="4400" dirty="0">
                <a:solidFill>
                  <a:schemeClr val="accent4"/>
                </a:solidFill>
              </a:rPr>
              <a:t>`</a:t>
            </a:r>
            <a:r>
              <a:rPr lang="en-US" sz="4400" dirty="0" err="1">
                <a:solidFill>
                  <a:schemeClr val="accent4"/>
                </a:solidFill>
                <a:latin typeface="+mj-lt"/>
              </a:rPr>
              <a:t>mvn</a:t>
            </a:r>
            <a:r>
              <a:rPr lang="en-US" sz="4400" dirty="0">
                <a:solidFill>
                  <a:schemeClr val="accent4"/>
                </a:solidFill>
                <a:latin typeface="+mj-lt"/>
              </a:rPr>
              <a:t> test</a:t>
            </a:r>
            <a:r>
              <a:rPr lang="en-US" sz="4400" dirty="0">
                <a:solidFill>
                  <a:schemeClr val="accent4"/>
                </a:solidFill>
              </a:rPr>
              <a:t>` !</a:t>
            </a:r>
          </a:p>
        </p:txBody>
      </p:sp>
      <p:sp>
        <p:nvSpPr>
          <p:cNvPr id="6" name="Right Bracket 5"/>
          <p:cNvSpPr/>
          <p:nvPr/>
        </p:nvSpPr>
        <p:spPr>
          <a:xfrm>
            <a:off x="6917910" y="1460323"/>
            <a:ext cx="258554" cy="4177425"/>
          </a:xfrm>
          <a:prstGeom prst="rightBracket">
            <a:avLst/>
          </a:prstGeom>
          <a:ln w="5715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98578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Text Placeholder 2"/>
          <p:cNvSpPr>
            <a:spLocks noGrp="1"/>
          </p:cNvSpPr>
          <p:nvPr>
            <p:ph type="body" sz="quarter" idx="10"/>
          </p:nvPr>
        </p:nvSpPr>
        <p:spPr/>
        <p:txBody>
          <a:bodyPr/>
          <a:lstStyle/>
          <a:p>
            <a:pPr>
              <a:buClr>
                <a:schemeClr val="accent5"/>
              </a:buClr>
            </a:pPr>
            <a:r>
              <a:rPr lang="en-US" dirty="0">
                <a:solidFill>
                  <a:schemeClr val="accent4"/>
                </a:solidFill>
              </a:rPr>
              <a:t>Longer dev cycles</a:t>
            </a:r>
            <a:r>
              <a:rPr lang="en-US" dirty="0"/>
              <a:t>, since the full test suite isn’t run as a pre-commit check</a:t>
            </a:r>
          </a:p>
          <a:p>
            <a:pPr>
              <a:buClr>
                <a:schemeClr val="accent5"/>
              </a:buClr>
            </a:pPr>
            <a:r>
              <a:rPr lang="en-US" dirty="0">
                <a:solidFill>
                  <a:schemeClr val="accent4"/>
                </a:solidFill>
              </a:rPr>
              <a:t>Lower developer productivity</a:t>
            </a:r>
            <a:r>
              <a:rPr lang="en-US" dirty="0"/>
              <a:t>, waiting for unit test runs</a:t>
            </a:r>
          </a:p>
          <a:p>
            <a:pPr>
              <a:buClr>
                <a:schemeClr val="accent5"/>
              </a:buClr>
            </a:pPr>
            <a:r>
              <a:rPr lang="en-US" dirty="0"/>
              <a:t>Difficulty reproducing and fixing </a:t>
            </a:r>
            <a:r>
              <a:rPr lang="en-US" dirty="0">
                <a:solidFill>
                  <a:schemeClr val="accent4"/>
                </a:solidFill>
              </a:rPr>
              <a:t>flaky test failures</a:t>
            </a:r>
          </a:p>
          <a:p>
            <a:pPr lvl="1">
              <a:buClr>
                <a:schemeClr val="accent5"/>
              </a:buClr>
            </a:pPr>
            <a:r>
              <a:rPr lang="en-US" dirty="0"/>
              <a:t>Flaky tests destroy confidence in the test suite</a:t>
            </a:r>
          </a:p>
          <a:p>
            <a:pPr lvl="1">
              <a:buClr>
                <a:schemeClr val="accent5"/>
              </a:buClr>
            </a:pPr>
            <a:r>
              <a:rPr lang="en-US" dirty="0">
                <a:solidFill>
                  <a:schemeClr val="accent5"/>
                </a:solidFill>
              </a:rPr>
              <a:t>Fixing flaky tests is difficult enough as it is</a:t>
            </a:r>
          </a:p>
          <a:p>
            <a:pPr>
              <a:buClr>
                <a:schemeClr val="accent5"/>
              </a:buClr>
            </a:pPr>
            <a:r>
              <a:rPr lang="en-US" dirty="0">
                <a:solidFill>
                  <a:schemeClr val="accent4"/>
                </a:solidFill>
              </a:rPr>
              <a:t>Developer time wasted </a:t>
            </a:r>
            <a:r>
              <a:rPr lang="en-US" dirty="0"/>
              <a:t>optimizing the runtime of the test suite</a:t>
            </a:r>
          </a:p>
          <a:p>
            <a:pPr>
              <a:buClr>
                <a:schemeClr val="accent5"/>
              </a:buClr>
            </a:pPr>
            <a:r>
              <a:rPr lang="en-US" dirty="0"/>
              <a:t>A </a:t>
            </a:r>
            <a:r>
              <a:rPr lang="en-US" dirty="0">
                <a:solidFill>
                  <a:schemeClr val="accent4"/>
                </a:solidFill>
              </a:rPr>
              <a:t>resistance to adding tests</a:t>
            </a:r>
            <a:r>
              <a:rPr lang="en-US" dirty="0"/>
              <a:t>, particularly long-running system and fuzz tests</a:t>
            </a:r>
          </a:p>
        </p:txBody>
      </p:sp>
    </p:spTree>
    <p:extLst>
      <p:ext uri="{BB962C8B-B14F-4D97-AF65-F5344CB8AC3E}">
        <p14:creationId xmlns:p14="http://schemas.microsoft.com/office/powerpoint/2010/main" val="4207616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70" y="420490"/>
            <a:ext cx="4133430" cy="5725298"/>
          </a:xfrm>
          <a:prstGeom prst="rect">
            <a:avLst/>
          </a:prstGeom>
        </p:spPr>
      </p:pic>
      <p:sp>
        <p:nvSpPr>
          <p:cNvPr id="6" name="TextBox 5"/>
          <p:cNvSpPr txBox="1"/>
          <p:nvPr/>
        </p:nvSpPr>
        <p:spPr>
          <a:xfrm>
            <a:off x="4932420" y="1401638"/>
            <a:ext cx="6881361" cy="3785652"/>
          </a:xfrm>
          <a:prstGeom prst="rect">
            <a:avLst/>
          </a:prstGeom>
          <a:noFill/>
        </p:spPr>
        <p:txBody>
          <a:bodyPr wrap="square" rtlCol="0">
            <a:spAutoFit/>
          </a:bodyPr>
          <a:lstStyle/>
          <a:p>
            <a:r>
              <a:rPr lang="en-US" sz="4000" dirty="0">
                <a:solidFill>
                  <a:schemeClr val="bg2"/>
                </a:solidFill>
              </a:rPr>
              <a:t>Developers start treating the test suite as a </a:t>
            </a:r>
            <a:r>
              <a:rPr lang="en-US" sz="4000" dirty="0">
                <a:solidFill>
                  <a:schemeClr val="accent4">
                    <a:lumMod val="60000"/>
                    <a:lumOff val="40000"/>
                  </a:schemeClr>
                </a:solidFill>
              </a:rPr>
              <a:t>burden</a:t>
            </a:r>
            <a:r>
              <a:rPr lang="en-US" sz="4000" dirty="0">
                <a:solidFill>
                  <a:schemeClr val="bg2"/>
                </a:solidFill>
              </a:rPr>
              <a:t>.</a:t>
            </a:r>
          </a:p>
          <a:p>
            <a:endParaRPr lang="en-US" sz="4000" dirty="0">
              <a:solidFill>
                <a:schemeClr val="bg2"/>
              </a:solidFill>
            </a:endParaRPr>
          </a:p>
          <a:p>
            <a:r>
              <a:rPr lang="en-US" sz="4000" dirty="0">
                <a:solidFill>
                  <a:schemeClr val="bg2"/>
                </a:solidFill>
              </a:rPr>
              <a:t>This is the </a:t>
            </a:r>
            <a:r>
              <a:rPr lang="en-US" sz="4000" dirty="0">
                <a:solidFill>
                  <a:schemeClr val="accent3"/>
                </a:solidFill>
              </a:rPr>
              <a:t>opposite</a:t>
            </a:r>
            <a:r>
              <a:rPr lang="en-US" sz="4000" dirty="0">
                <a:solidFill>
                  <a:schemeClr val="bg2"/>
                </a:solidFill>
              </a:rPr>
              <a:t> mentality we want to encourage in a </a:t>
            </a:r>
            <a:r>
              <a:rPr lang="en-US" sz="4000" dirty="0">
                <a:solidFill>
                  <a:schemeClr val="accent3"/>
                </a:solidFill>
              </a:rPr>
              <a:t>quality-first</a:t>
            </a:r>
            <a:r>
              <a:rPr lang="en-US" sz="4000" dirty="0">
                <a:solidFill>
                  <a:schemeClr val="bg2"/>
                </a:solidFill>
              </a:rPr>
              <a:t> engineering culture.</a:t>
            </a:r>
          </a:p>
        </p:txBody>
      </p:sp>
    </p:spTree>
    <p:extLst>
      <p:ext uri="{BB962C8B-B14F-4D97-AF65-F5344CB8AC3E}">
        <p14:creationId xmlns:p14="http://schemas.microsoft.com/office/powerpoint/2010/main" val="2569580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testing to the rescue</a:t>
            </a:r>
          </a:p>
        </p:txBody>
      </p:sp>
      <p:sp>
        <p:nvSpPr>
          <p:cNvPr id="3" name="Text Placeholder 2"/>
          <p:cNvSpPr>
            <a:spLocks noGrp="1"/>
          </p:cNvSpPr>
          <p:nvPr>
            <p:ph type="body" sz="quarter" idx="10"/>
          </p:nvPr>
        </p:nvSpPr>
        <p:spPr/>
        <p:txBody>
          <a:bodyPr/>
          <a:lstStyle/>
          <a:p>
            <a:pPr>
              <a:buClr>
                <a:schemeClr val="accent5"/>
              </a:buClr>
            </a:pPr>
            <a:r>
              <a:rPr lang="en-US" dirty="0"/>
              <a:t>Run tests on a cluster!</a:t>
            </a:r>
          </a:p>
          <a:p>
            <a:pPr>
              <a:buClr>
                <a:schemeClr val="accent5"/>
              </a:buClr>
            </a:pPr>
            <a:r>
              <a:rPr lang="en-US" dirty="0"/>
              <a:t>Scales horizontally</a:t>
            </a:r>
          </a:p>
          <a:p>
            <a:pPr>
              <a:buClr>
                <a:schemeClr val="accent5"/>
              </a:buClr>
            </a:pPr>
            <a:r>
              <a:rPr lang="en-US" dirty="0"/>
              <a:t>Only bounded by the duration of the longest-running test</a:t>
            </a:r>
          </a:p>
        </p:txBody>
      </p:sp>
    </p:spTree>
    <p:extLst>
      <p:ext uri="{BB962C8B-B14F-4D97-AF65-F5344CB8AC3E}">
        <p14:creationId xmlns:p14="http://schemas.microsoft.com/office/powerpoint/2010/main" val="145369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loduera Theme">
  <a:themeElements>
    <a:clrScheme name="Cloudera MAIN 3">
      <a:dk1>
        <a:srgbClr val="005586"/>
      </a:dk1>
      <a:lt1>
        <a:sysClr val="window" lastClr="FFFFFF"/>
      </a:lt1>
      <a:dk2>
        <a:srgbClr val="29A7DE"/>
      </a:dk2>
      <a:lt2>
        <a:srgbClr val="F5F5F5"/>
      </a:lt2>
      <a:accent1>
        <a:srgbClr val="0078D9"/>
      </a:accent1>
      <a:accent2>
        <a:srgbClr val="82DCD8"/>
      </a:accent2>
      <a:accent3>
        <a:srgbClr val="FFD664"/>
      </a:accent3>
      <a:accent4>
        <a:srgbClr val="E64630"/>
      </a:accent4>
      <a:accent5>
        <a:srgbClr val="505150"/>
      </a:accent5>
      <a:accent6>
        <a:srgbClr val="8FCDD2"/>
      </a:accent6>
      <a:hlink>
        <a:srgbClr val="29A7DE"/>
      </a:hlink>
      <a:folHlink>
        <a:srgbClr val="0078D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5"/>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oudera_MAIN_v1" id="{180733E1-D37D-4303-B66A-B0FFE778AF9F}" vid="{C9BDC420-83AF-4070-B842-3ED4B5089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Cloudera_MAIN_v1</Template>
  <TotalTime>3944</TotalTime>
  <Words>1991</Words>
  <Application>Microsoft Office PowerPoint</Application>
  <PresentationFormat>Custom</PresentationFormat>
  <Paragraphs>281</Paragraphs>
  <Slides>53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Consolas</vt:lpstr>
      <vt:lpstr>Wingdings</vt:lpstr>
      <vt:lpstr>Cloduera Theme</vt:lpstr>
      <vt:lpstr>Happier Software and Happier Developers through Distributed Testing</vt:lpstr>
      <vt:lpstr>Unit tests are the first line of defense against software defects.</vt:lpstr>
      <vt:lpstr> With tests, we can change the behavior of our code quickly and verifiably.  Without them, we really don’t know if our code is getting better or worse.”</vt:lpstr>
      <vt:lpstr>All of this is naught when the test suite takes too long to run.</vt:lpstr>
      <vt:lpstr>PowerPoint Presentation</vt:lpstr>
      <vt:lpstr>How many steps to run the test suite?</vt:lpstr>
      <vt:lpstr>Problems</vt:lpstr>
      <vt:lpstr>PowerPoint Presentation</vt:lpstr>
      <vt:lpstr>Distributed testing to the rescue</vt:lpstr>
      <vt:lpstr>Goals</vt:lpstr>
      <vt:lpstr>Why not parallel testing?</vt:lpstr>
      <vt:lpstr>Implementation</vt:lpstr>
      <vt:lpstr>Example Isolate file</vt:lpstr>
      <vt:lpstr>Isolate server</vt:lpstr>
      <vt:lpstr>Making it distributed</vt:lpstr>
      <vt:lpstr>PowerPoint Presentation</vt:lpstr>
      <vt:lpstr>Front-end</vt:lpstr>
      <vt:lpstr>Test enumeration</vt:lpstr>
      <vt:lpstr>Dependencies</vt:lpstr>
      <vt:lpstr>Dependencies</vt:lpstr>
      <vt:lpstr>Packaging and invoking</vt:lpstr>
      <vt:lpstr>Other notes</vt:lpstr>
      <vt:lpstr>PowerPoint Presentation</vt:lpstr>
      <vt:lpstr>Back-end</vt:lpstr>
      <vt:lpstr>Scheduling</vt:lpstr>
      <vt:lpstr>Test output</vt:lpstr>
      <vt:lpstr>Auto-scaling in the cloud</vt:lpstr>
      <vt:lpstr>Cost</vt:lpstr>
      <vt:lpstr>Kudu pre-commit: faster and cheaper</vt:lpstr>
      <vt:lpstr>Onboarding experiences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developer workflows</vt:lpstr>
      <vt:lpstr>Future work</vt:lpstr>
      <vt:lpstr>Conclusion</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Happier Software and Happier Developers through Distributed Testing</dc:title>
  <dc:creator>Andrew Wang</dc:creator>
  <cp:lastModifiedBy>andrew.wang</cp:lastModifiedBy>
  <cp:revision>88</cp:revision>
  <dcterms:created xsi:type="dcterms:W3CDTF">2016-05-04T22:40:07Z</dcterms:created>
  <dcterms:modified xsi:type="dcterms:W3CDTF">2016-08-02T21:45:07Z</dcterms:modified>
</cp:coreProperties>
</file>